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3" r:id="rId9"/>
    <p:sldId id="266" r:id="rId10"/>
    <p:sldId id="271" r:id="rId11"/>
    <p:sldId id="269" r:id="rId12"/>
    <p:sldId id="272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868"/>
    <a:srgbClr val="2620BD"/>
    <a:srgbClr val="FB9E79"/>
    <a:srgbClr val="FDB827"/>
    <a:srgbClr val="FD0000"/>
    <a:srgbClr val="020000"/>
    <a:srgbClr val="F94E1A"/>
    <a:srgbClr val="FF4E04"/>
    <a:srgbClr val="FF9A4C"/>
    <a:srgbClr val="6AE4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0EDB-FEB3-0441-87EC-ABF633BD2902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EE3C-6394-1843-8D55-87AA3CE0920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2FE27-8EF5-9F4A-AD2B-9EC334680D4B}" type="datetimeFigureOut">
              <a:rPr lang="it-IT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8CFCC-04FD-184D-B37E-762CC3F736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621A-91D6-5548-A4FE-C392E4B02FE0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801B-FD30-C54C-BC9F-6D04244B17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tmath.it/matematica/a_ageo/cap1/riemann.htm" TargetMode="External"/><Relationship Id="rId13" Type="http://schemas.openxmlformats.org/officeDocument/2006/relationships/hyperlink" Target="http://www.lescienze.it/news/2013/09/28/news/piatta_sella_geometria_universo-1825218/" TargetMode="External"/><Relationship Id="rId3" Type="http://schemas.openxmlformats.org/officeDocument/2006/relationships/hyperlink" Target="http://www.itaer.it/lavori/storia/pag2009.htm" TargetMode="External"/><Relationship Id="rId7" Type="http://schemas.openxmlformats.org/officeDocument/2006/relationships/hyperlink" Target="http://users.libero.it/prof.lazzarini/cindy02.htm" TargetMode="External"/><Relationship Id="rId12" Type="http://schemas.openxmlformats.org/officeDocument/2006/relationships/hyperlink" Target="http://www.vialattea.net/curvatura/" TargetMode="External"/><Relationship Id="rId2" Type="http://schemas.openxmlformats.org/officeDocument/2006/relationships/hyperlink" Target="http://it.wikipedia.org/wiki/Geometria_non_euclidea" TargetMode="External"/><Relationship Id="rId16" Type="http://schemas.openxmlformats.org/officeDocument/2006/relationships/hyperlink" Target="http://dm.unife.it/matematicainsieme/matcart/ortlos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fe.it/scienze/matematica/insegnamenti/didattica-della-matematica-i/geometria-iperbolica/geometria-ellittica.pdf" TargetMode="External"/><Relationship Id="rId11" Type="http://schemas.openxmlformats.org/officeDocument/2006/relationships/hyperlink" Target="http://www.liceopaleocapa.it/LinkClick.aspx?fileticket=yK2PdOHrnCE=&amp;tabid=237" TargetMode="External"/><Relationship Id="rId5" Type="http://schemas.openxmlformats.org/officeDocument/2006/relationships/hyperlink" Target="http://www.isit100.fe.it/~maccaferri.m/geometrie/geometria_ellittica.htm" TargetMode="External"/><Relationship Id="rId15" Type="http://schemas.openxmlformats.org/officeDocument/2006/relationships/hyperlink" Target="http://www.difesa.it/Pubblicistica/info-difesa/Infodifesa140/Documents/Un_approccio_geodetico_ed_ast_909geometrica.pdf" TargetMode="External"/><Relationship Id="rId10" Type="http://schemas.openxmlformats.org/officeDocument/2006/relationships/hyperlink" Target="http://www.mat.uniroma3.it/scuola_orientamento/alumni/laureati/congedo/sintesi.pdf" TargetMode="External"/><Relationship Id="rId4" Type="http://schemas.openxmlformats.org/officeDocument/2006/relationships/hyperlink" Target="http://lcalighieri.racine.ra.it/pescetti/ricerca_geometrie_non_euclidee_2004_05/somm_geo%20eli/geo%20eli%203.htm" TargetMode="External"/><Relationship Id="rId9" Type="http://schemas.openxmlformats.org/officeDocument/2006/relationships/hyperlink" Target="http://users.libero.it/prof.lazzarini/geometria_sulla_sfera/geo17.htm" TargetMode="External"/><Relationship Id="rId14" Type="http://schemas.openxmlformats.org/officeDocument/2006/relationships/hyperlink" Target="http://www.isisdebegnac.net/public/j158/images/images/topografia/forma%20della%20terr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>
                <a:alpha val="93000"/>
              </a:srgbClr>
            </a:gs>
            <a:gs pos="100000">
              <a:srgbClr val="FFFFFF">
                <a:alpha val="90000"/>
              </a:srgb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583" y="396862"/>
            <a:ext cx="7772400" cy="1470025"/>
          </a:xfrm>
        </p:spPr>
        <p:txBody>
          <a:bodyPr/>
          <a:lstStyle/>
          <a:p>
            <a:r>
              <a:rPr lang="it-IT" dirty="0" smtClean="0"/>
              <a:t>GEOMETRIA ELLITTICA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9551" y="1411066"/>
            <a:ext cx="7421810" cy="531795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La geometria Ellittica o di </a:t>
            </a:r>
            <a:r>
              <a:rPr lang="it-IT" dirty="0" err="1" smtClean="0">
                <a:solidFill>
                  <a:schemeClr val="tx1"/>
                </a:solidFill>
              </a:rPr>
              <a:t>Riemann</a:t>
            </a:r>
            <a:r>
              <a:rPr lang="it-IT" dirty="0" smtClean="0">
                <a:solidFill>
                  <a:schemeClr val="tx1"/>
                </a:solidFill>
              </a:rPr>
              <a:t> è una geometria non euclidea ideata dal matematico </a:t>
            </a:r>
            <a:r>
              <a:rPr lang="it-IT" dirty="0" err="1" smtClean="0">
                <a:solidFill>
                  <a:schemeClr val="tx1"/>
                </a:solidFill>
              </a:rPr>
              <a:t>BehrnardRiemann</a:t>
            </a:r>
            <a:r>
              <a:rPr lang="it-IT" dirty="0" smtClean="0">
                <a:solidFill>
                  <a:schemeClr val="tx1"/>
                </a:solidFill>
              </a:rPr>
              <a:t> (1826-1866).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Nasce dalla negazione del </a:t>
            </a:r>
            <a:r>
              <a:rPr lang="it-IT" dirty="0" err="1" smtClean="0">
                <a:solidFill>
                  <a:schemeClr val="tx1"/>
                </a:solidFill>
              </a:rPr>
              <a:t>V</a:t>
            </a:r>
            <a:r>
              <a:rPr lang="it-IT" dirty="0" smtClean="0">
                <a:solidFill>
                  <a:schemeClr val="tx1"/>
                </a:solidFill>
              </a:rPr>
              <a:t> postulato di Euclide: il postulato delle parallele che afferma sia l’ esistenza sia l’ unicità della parallela ad una retta per un punto esterno ad essa.</a:t>
            </a:r>
            <a:endParaRPr lang="it-IT" dirty="0" smtClean="0">
              <a:solidFill>
                <a:schemeClr val="tx1"/>
              </a:solidFill>
              <a:latin typeface="Wingdings"/>
              <a:ea typeface="Wingdings"/>
              <a:cs typeface="Wingdings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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Per un punto non passa alcuna parallela ad una retta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2620BD"/>
            </a:gs>
            <a:gs pos="54000">
              <a:srgbClr val="FFFFFF"/>
            </a:gs>
          </a:gsLst>
          <a:lin ang="193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4-04-28 alle 21.29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85" y="0"/>
            <a:ext cx="4205915" cy="410333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5202621" cy="2084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MERIDIANI E PARALLELI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it-IT" dirty="0" smtClean="0"/>
              <a:t>     L’Ellissoide di rotazione è una superficie che si può considerare formata da due distinte famiglie di curve: i paralleli (circonferenze) e i meridiani (semi ellissi).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97217" y="4026456"/>
            <a:ext cx="61222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Meridiani -&gt; LATITUDINE geografica che è l’angolo formato dalla normale per il punto e il piano equatoriale (tale angolo è positivo se il punto si trova tra l’equatore e il polo nord, negativo se si trova tra equatore e polo sud).</a:t>
            </a:r>
          </a:p>
          <a:p>
            <a:r>
              <a:rPr lang="it-IT" sz="2000" dirty="0" smtClean="0"/>
              <a:t>Paralleli -&gt; LONGITUDINE  geografica, cioè dall’angolo che si forma tra il piano contenente il meridiano passante per il punto e il piano per il meridiano assunto come origine, passante per</a:t>
            </a:r>
            <a:r>
              <a:rPr lang="it-IT" sz="2000" dirty="0" err="1" smtClean="0"/>
              <a:t> Greenwic</a:t>
            </a:r>
            <a:r>
              <a:rPr lang="it-IT" sz="2000" dirty="0" smtClean="0"/>
              <a:t>h.</a:t>
            </a:r>
          </a:p>
          <a:p>
            <a:endParaRPr lang="it-IT" dirty="0"/>
          </a:p>
        </p:txBody>
      </p:sp>
      <p:pic>
        <p:nvPicPr>
          <p:cNvPr id="7" name="Immagine 6" descr="Schermata 2014-05-04 alle 11.33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396"/>
            <a:ext cx="2897217" cy="492660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97217" y="3395445"/>
            <a:ext cx="191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Questi servono a definire: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2620BD"/>
            </a:gs>
            <a:gs pos="60000">
              <a:srgbClr val="FFFFFF"/>
            </a:gs>
          </a:gsLst>
          <a:lin ang="181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38387" y="0"/>
            <a:ext cx="4465146" cy="52551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Altre applicazioni..</a:t>
            </a:r>
            <a:endParaRPr lang="it-IT" dirty="0"/>
          </a:p>
        </p:txBody>
      </p:sp>
      <p:pic>
        <p:nvPicPr>
          <p:cNvPr id="4" name="Segnaposto contenuto 3" descr="Schermata 2014-04-28 alle 19.51.4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828" r="-17828"/>
          <a:stretch>
            <a:fillRect/>
          </a:stretch>
        </p:blipFill>
        <p:spPr>
          <a:xfrm>
            <a:off x="2963476" y="1128851"/>
            <a:ext cx="7047165" cy="3965684"/>
          </a:xfrm>
        </p:spPr>
      </p:pic>
      <p:sp>
        <p:nvSpPr>
          <p:cNvPr id="5" name="CasellaDiTesto 4"/>
          <p:cNvSpPr txBox="1"/>
          <p:nvPr/>
        </p:nvSpPr>
        <p:spPr>
          <a:xfrm>
            <a:off x="0" y="723171"/>
            <a:ext cx="446285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Sfera locale : i triangoli sferici, con lati inferiori ai 200 km, sono risolvibili assimilandoli a triangoli piani equivalenti aventi per lati gli stessi lati del triangolo sferico e per angoli quelli del triangolo sferico, ridotti ciascuno di </a:t>
            </a:r>
            <a:r>
              <a:rPr lang="it-IT" dirty="0" err="1" smtClean="0"/>
              <a:t>1</a:t>
            </a:r>
            <a:r>
              <a:rPr lang="it-IT" dirty="0" smtClean="0"/>
              <a:t>/</a:t>
            </a:r>
            <a:r>
              <a:rPr lang="it-IT" dirty="0" err="1" smtClean="0"/>
              <a:t>3</a:t>
            </a:r>
            <a:r>
              <a:rPr lang="it-IT" dirty="0" smtClean="0"/>
              <a:t> dell’eccesso sferico (nei triangoli sferici la somma degli angoli interni è sempre maggiore dell’angolo piatto e la differenza è definita eccesso sferico)”.</a:t>
            </a:r>
          </a:p>
          <a:p>
            <a:endParaRPr lang="it-IT" dirty="0"/>
          </a:p>
        </p:txBody>
      </p:sp>
      <p:pic>
        <p:nvPicPr>
          <p:cNvPr id="6" name="Immagine 5" descr="350px-Triangles_(spherical_geometry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0" y="3524397"/>
            <a:ext cx="3816306" cy="314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2620BD"/>
            </a:gs>
            <a:gs pos="71000">
              <a:srgbClr val="FFFF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3707" y="273394"/>
            <a:ext cx="5253015" cy="1217770"/>
          </a:xfrm>
        </p:spPr>
        <p:txBody>
          <a:bodyPr>
            <a:noAutofit/>
          </a:bodyPr>
          <a:lstStyle/>
          <a:p>
            <a:r>
              <a:rPr lang="it-IT" sz="2400" dirty="0" smtClean="0"/>
              <a:t>L’ approssimazione della Terra ad una sfera, è molto utile anche per la navigazione : ortodromie e lossodromie.</a:t>
            </a:r>
            <a:endParaRPr lang="it-IT" sz="2400" dirty="0"/>
          </a:p>
        </p:txBody>
      </p:sp>
      <p:pic>
        <p:nvPicPr>
          <p:cNvPr id="5" name="Immagine 4" descr="Schermata 2014-05-04 alle 15.17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6" y="1948794"/>
            <a:ext cx="8160024" cy="4675014"/>
          </a:xfrm>
          <a:prstGeom prst="rect">
            <a:avLst/>
          </a:prstGeom>
        </p:spPr>
      </p:pic>
      <p:pic>
        <p:nvPicPr>
          <p:cNvPr id="4" name="Segnaposto contenuto 3" descr="figura-3-22-lossodromia-e-ortodromia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0460" r="-60460"/>
          <a:stretch>
            <a:fillRect/>
          </a:stretch>
        </p:blipFill>
        <p:spPr>
          <a:xfrm>
            <a:off x="-1380157" y="1"/>
            <a:ext cx="5128602" cy="2820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telle.jpg"/>
          <p:cNvPicPr>
            <a:picLocks noChangeAspect="1"/>
          </p:cNvPicPr>
          <p:nvPr/>
        </p:nvPicPr>
        <p:blipFill>
          <a:blip r:embed="rId2">
            <a:alphaModFix amt="82000"/>
            <a:lum bright="-4000"/>
          </a:blip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pic>
        <p:nvPicPr>
          <p:cNvPr id="4" name="Immagine 3" descr="inf_fl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199" y="529150"/>
            <a:ext cx="5003800" cy="3746500"/>
          </a:xfrm>
          <a:prstGeom prst="rect">
            <a:avLst/>
          </a:prstGeom>
          <a:effectLst>
            <a:glow rad="266700">
              <a:srgbClr val="4D3868">
                <a:alpha val="63000"/>
              </a:srgbClr>
            </a:glow>
            <a:softEdge rad="190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-1"/>
            <a:ext cx="3325091" cy="952469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L’ Universo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5218" y="1042267"/>
            <a:ext cx="4480495" cy="39934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     La nozione </a:t>
            </a:r>
            <a:r>
              <a:rPr lang="it-IT" dirty="0" err="1" smtClean="0">
                <a:solidFill>
                  <a:srgbClr val="FFFF00"/>
                </a:solidFill>
              </a:rPr>
              <a:t>riemanniana</a:t>
            </a:r>
            <a:r>
              <a:rPr lang="it-IT" dirty="0" smtClean="0">
                <a:solidFill>
                  <a:srgbClr val="FFFF00"/>
                </a:solidFill>
              </a:rPr>
              <a:t> della curvatura dello spazio va intesa come la descrizione del modo in cui le distanze misurate si discostano da quelle che si avrebbero se lo spazio fosse euclideo.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     La geometria euclidea, infatti, funziona a piccola scala. Non c’è nessuna ragione per supporre che valga a scala maggiore (uno spazio localmente euclideo non è detto lo sia anche in grande). </a:t>
            </a:r>
          </a:p>
          <a:p>
            <a:pPr>
              <a:buNone/>
            </a:pPr>
            <a:endParaRPr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8610" y="4718251"/>
            <a:ext cx="8520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200" dirty="0" err="1" smtClean="0">
                <a:solidFill>
                  <a:srgbClr val="FFFF00"/>
                </a:solidFill>
              </a:rPr>
              <a:t>Riemann</a:t>
            </a:r>
            <a:r>
              <a:rPr lang="it-IT" sz="2200" dirty="0" smtClean="0">
                <a:solidFill>
                  <a:srgbClr val="FFFF00"/>
                </a:solidFill>
              </a:rPr>
              <a:t> inventò l’idea dello spazio curvo (e spiegò come calcolarne la curvatura) e propose un modello radicalmente diverso da quello euclideo per l’intero universo. 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it-IT" sz="4000" dirty="0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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telle.jpg"/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802230" cy="9348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err="1" smtClean="0">
                <a:solidFill>
                  <a:srgbClr val="FFFF00"/>
                </a:solidFill>
              </a:rPr>
              <a:t>Riemann</a:t>
            </a:r>
            <a:r>
              <a:rPr lang="it-IT" dirty="0" smtClean="0">
                <a:solidFill>
                  <a:srgbClr val="FFFF00"/>
                </a:solidFill>
              </a:rPr>
              <a:t> spiegò come sarebbe apparso l’Universo se avesse presentato una curvatura costante positiva (1854): esistono tre modelli che dipendono dalla densità di materia presente nell’ universo stesso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Immagine 3" descr="Schermata 2014-04-28 alle 21.04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3" y="934832"/>
            <a:ext cx="5360922" cy="40744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0936" y="5103673"/>
            <a:ext cx="22608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* Recenti studi ritengono come più probabile  l’ipotesi che considera la curvatura quasi nulla o nulla.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981" y="934832"/>
            <a:ext cx="3009900" cy="2705100"/>
          </a:xfrm>
          <a:prstGeom prst="rect">
            <a:avLst/>
          </a:prstGeom>
        </p:spPr>
      </p:pic>
      <p:pic>
        <p:nvPicPr>
          <p:cNvPr id="7" name="Immagine 6" descr="Gaussian_curva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29" y="3783814"/>
            <a:ext cx="4114152" cy="307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00220"/>
            <a:ext cx="8229600" cy="6178925"/>
          </a:xfrm>
        </p:spPr>
        <p:txBody>
          <a:bodyPr>
            <a:normAutofit fontScale="32500" lnSpcReduction="20000"/>
          </a:bodyPr>
          <a:lstStyle/>
          <a:p>
            <a:r>
              <a:rPr lang="it-IT" sz="3385" dirty="0" smtClean="0">
                <a:hlinkClick r:id="rId2"/>
              </a:rPr>
              <a:t>http://it.wikipedia.org/wiki/Geometria_non_euclidea</a:t>
            </a:r>
            <a:endParaRPr lang="it-IT" sz="3385" dirty="0" smtClean="0"/>
          </a:p>
          <a:p>
            <a:endParaRPr lang="it-IT" sz="3385" dirty="0" smtClean="0">
              <a:hlinkClick r:id="rId3"/>
            </a:endParaRPr>
          </a:p>
          <a:p>
            <a:r>
              <a:rPr lang="it-IT" sz="3385" dirty="0" smtClean="0">
                <a:hlinkClick r:id="rId3"/>
              </a:rPr>
              <a:t>http://www.itaer.it/lavori/storia/pag2009.htm</a:t>
            </a:r>
            <a:endParaRPr lang="it-IT" sz="3385" dirty="0" smtClean="0"/>
          </a:p>
          <a:p>
            <a:endParaRPr lang="it-IT" sz="3385" dirty="0" smtClean="0">
              <a:hlinkClick r:id="rId4"/>
            </a:endParaRPr>
          </a:p>
          <a:p>
            <a:r>
              <a:rPr lang="it-IT" sz="3385" dirty="0" smtClean="0">
                <a:hlinkClick r:id="rId4"/>
              </a:rPr>
              <a:t>http://lcalighieri.racine.ra.it/pescetti/ricerca_geometrie_non_euclidee_2004_05/somm_geo%20eli/geo%20eli%203.htm</a:t>
            </a:r>
            <a:endParaRPr lang="it-IT" sz="3385" dirty="0" smtClean="0"/>
          </a:p>
          <a:p>
            <a:endParaRPr lang="it-IT" sz="3385" dirty="0" smtClean="0">
              <a:hlinkClick r:id="rId5"/>
            </a:endParaRPr>
          </a:p>
          <a:p>
            <a:r>
              <a:rPr lang="it-IT" sz="3385" dirty="0" smtClean="0">
                <a:hlinkClick r:id="rId5"/>
              </a:rPr>
              <a:t>http://www.isit100.fe.it/~maccaferri.m/geometrie/geometria_ellittica.htm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6"/>
              </a:rPr>
              <a:t>http://www.unife.it/scienze/matematica/insegnamenti/didattica-della-matematica-i/geometria-iperbolica/geometria-ellittica.pdf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7"/>
              </a:rPr>
              <a:t>http://users.libero.it/prof.lazzarini/cindy02.htm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8"/>
              </a:rPr>
              <a:t>http://www.batmath.it/matematica/a_ageo/cap1/riemann.htm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9"/>
              </a:rPr>
              <a:t>http://users.libero.it/prof.lazzarini/geometria_sulla_sfera/geo17.htm</a:t>
            </a:r>
            <a:endParaRPr lang="it-IT" sz="3385" dirty="0" smtClean="0"/>
          </a:p>
          <a:p>
            <a:endParaRPr lang="it-IT" dirty="0" smtClean="0"/>
          </a:p>
          <a:p>
            <a:pPr>
              <a:buNone/>
            </a:pPr>
            <a:r>
              <a:rPr lang="it-IT" sz="5538" dirty="0" smtClean="0"/>
              <a:t>APPLICAZIONI</a:t>
            </a:r>
          </a:p>
          <a:p>
            <a:r>
              <a:rPr lang="it-IT" sz="3385" dirty="0" smtClean="0">
                <a:hlinkClick r:id="rId10"/>
              </a:rPr>
              <a:t>http://www.mat.uniroma3.it/scuola_orientamento/alumni/laureati/congedo/sintesi.pdf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11"/>
              </a:rPr>
              <a:t>http://www.liceopaleocapa.it/LinkClick.aspx?fileticket=yK2PdOHrnCE%3D&amp;tabid=237</a:t>
            </a:r>
            <a:endParaRPr lang="it-IT" sz="3385" dirty="0" smtClean="0"/>
          </a:p>
          <a:p>
            <a:endParaRPr lang="it-IT" sz="3385" dirty="0" smtClean="0">
              <a:hlinkClick r:id="rId12"/>
            </a:endParaRPr>
          </a:p>
          <a:p>
            <a:r>
              <a:rPr lang="it-IT" sz="3385" dirty="0" smtClean="0">
                <a:hlinkClick r:id="rId12"/>
              </a:rPr>
              <a:t>http://www.vialattea.net/curvatura/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13"/>
              </a:rPr>
              <a:t>http://www.lescienze.it/news/2013/09/28/news/piatta_sella_geometria_universo-1825218/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14"/>
              </a:rPr>
              <a:t>http://www.isisdebegnac.net/public/j158/images/images/topografia/forma%20della%20terra.pdf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15"/>
              </a:rPr>
              <a:t>http://www.difesa.it/Pubblicistica/info-difesa/Infodifesa140/Documents/Un_approccio_geodetico_ed_ast_909geometrica.pdf</a:t>
            </a:r>
            <a:endParaRPr lang="it-IT" sz="3385" dirty="0" smtClean="0"/>
          </a:p>
          <a:p>
            <a:endParaRPr lang="it-IT" sz="3385" dirty="0" smtClean="0"/>
          </a:p>
          <a:p>
            <a:r>
              <a:rPr lang="it-IT" sz="3385" dirty="0" smtClean="0">
                <a:hlinkClick r:id="rId16"/>
              </a:rPr>
              <a:t>http://dm.unife.it/matematicainsieme/matcart/ortloss.htm</a:t>
            </a:r>
            <a:endParaRPr lang="it-IT" sz="3385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"/>
            <a:ext cx="17654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FONTI</a:t>
            </a:r>
          </a:p>
          <a:p>
            <a:r>
              <a:rPr lang="it-IT" dirty="0" smtClean="0"/>
              <a:t>COS’è?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85000"/>
              </a:srgbClr>
            </a:gs>
            <a:gs pos="97000">
              <a:srgbClr val="FFFFFF">
                <a:alpha val="85000"/>
              </a:srgbClr>
            </a:gs>
          </a:gsLst>
          <a:lin ang="15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5185"/>
            <a:ext cx="8229600" cy="1297064"/>
          </a:xfrm>
          <a:solidFill>
            <a:srgbClr val="D60000"/>
          </a:solidFill>
          <a:effectLst>
            <a:glow rad="76200">
              <a:srgbClr val="D60000">
                <a:alpha val="96000"/>
              </a:srgbClr>
            </a:glow>
            <a:outerShdw blurRad="165100" dist="444500" dir="3600000" algn="tl" rotWithShape="0">
              <a:schemeClr val="tx1">
                <a:alpha val="98000"/>
              </a:schemeClr>
            </a:outerShdw>
            <a:softEdge rad="355600"/>
          </a:effectLst>
        </p:spPr>
        <p:txBody>
          <a:bodyPr>
            <a:normAutofit fontScale="90000"/>
          </a:bodyPr>
          <a:lstStyle/>
          <a:p>
            <a:r>
              <a:rPr lang="it-IT" dirty="0" smtClean="0"/>
              <a:t>Costruzione del modello della geometria di </a:t>
            </a:r>
            <a:r>
              <a:rPr lang="it-IT" dirty="0" err="1" smtClean="0"/>
              <a:t>Riemann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2117" y="2774275"/>
            <a:ext cx="4081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-A differenza del piano euclideo, quello ellittico è costituito da una superficie sferica.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7000">
              <a:srgbClr val="FFFFFF">
                <a:alpha val="78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22824" y="493873"/>
            <a:ext cx="3013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 Le rette sono i cerchi massimi tracciabili sulla superficie sferica ,sono quindi linee finite e chiuse.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230" y="0"/>
            <a:ext cx="3434846" cy="34190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29620" y="3441680"/>
            <a:ext cx="4740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400" dirty="0" smtClean="0"/>
              <a:t>Il punto ellittico è costituito da una coppia di punti diametralmente opposti.</a:t>
            </a:r>
          </a:p>
          <a:p>
            <a:pPr>
              <a:buFontTx/>
              <a:buChar char="-"/>
            </a:pPr>
            <a:r>
              <a:rPr lang="it-IT" sz="2400" dirty="0" smtClean="0"/>
              <a:t>I segmenti , essendo le distanze minime tra due punti, corrispondono all’ arco minore della circonferenza che passa per due punti e ha il centro nel centro della sfera.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9" y="2901504"/>
            <a:ext cx="3945263" cy="383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6AE4DE">
                <a:alpha val="80000"/>
              </a:srgbClr>
            </a:gs>
            <a:gs pos="63000">
              <a:srgbClr val="FFFFFF">
                <a:alpha val="80000"/>
              </a:srgbClr>
            </a:gs>
          </a:gsLst>
          <a:lin ang="17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821" y="1075938"/>
            <a:ext cx="8229600" cy="5782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Come nella geometria euclidea si ha che:</a:t>
            </a:r>
          </a:p>
          <a:p>
            <a:pPr>
              <a:buNone/>
            </a:pPr>
            <a:r>
              <a:rPr lang="it-IT" sz="2000" dirty="0" smtClean="0"/>
              <a:t>-    per un punto passano infinite rette; </a:t>
            </a:r>
          </a:p>
          <a:p>
            <a:pPr>
              <a:buFontTx/>
              <a:buChar char="-"/>
            </a:pPr>
            <a:r>
              <a:rPr lang="it-IT" sz="2000" dirty="0" smtClean="0"/>
              <a:t>per due punti passa una ed una sola retta.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Ma a differenza della geometria euclidea:</a:t>
            </a:r>
          </a:p>
          <a:p>
            <a:pPr>
              <a:buFontTx/>
              <a:buChar char="-"/>
            </a:pPr>
            <a:r>
              <a:rPr lang="it-IT" sz="2000" dirty="0" smtClean="0"/>
              <a:t>non esistono rette parallele poiché tutte le circonferenze massime si intersecano; </a:t>
            </a:r>
          </a:p>
          <a:p>
            <a:pPr>
              <a:buFontTx/>
              <a:buChar char="-"/>
            </a:pPr>
            <a:r>
              <a:rPr lang="it-IT" sz="2000" dirty="0" smtClean="0"/>
              <a:t>le rette sono linee chiuse e finite =&gt; ne consegue che un punto </a:t>
            </a:r>
            <a:r>
              <a:rPr lang="it-IT" sz="2000" dirty="0" err="1" smtClean="0"/>
              <a:t>P</a:t>
            </a:r>
            <a:r>
              <a:rPr lang="it-IT" sz="2000" dirty="0" smtClean="0"/>
              <a:t> può muoversi indefinitamente su di esse, ma è destinato a riassumere sempre le stesse posizioni;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000" dirty="0" smtClean="0"/>
              <a:t>due rette ellittiche si incontreranno sempre in uno e un solo punto (due circonferenze massime si intersecano in due punti euclidei </a:t>
            </a:r>
            <a:r>
              <a:rPr lang="it-IT" sz="2000" dirty="0" err="1" smtClean="0"/>
              <a:t>antipodali</a:t>
            </a:r>
            <a:r>
              <a:rPr lang="it-IT" sz="2000" dirty="0" smtClean="0"/>
              <a:t>, ma nel modello della geometria ellittica corrispondono ad un unico punto 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000" dirty="0" smtClean="0"/>
              <a:t>Tutte le perpendicolari ad una retta passano per una stessa coppia di punti diametralmente opposti.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92793" y="0"/>
            <a:ext cx="33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RETTE</a:t>
            </a:r>
            <a:endParaRPr lang="it-IT" sz="4800" dirty="0"/>
          </a:p>
        </p:txBody>
      </p:sp>
      <p:pic>
        <p:nvPicPr>
          <p:cNvPr id="5" name="Picture 5" descr="xD alla seco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596" y="457353"/>
            <a:ext cx="2663825" cy="231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F4E04"/>
            </a:gs>
            <a:gs pos="54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4347" y="687895"/>
            <a:ext cx="90096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triangolo ABC giace sulla superficie sferica ed è detto triangolo sferico , la somma dei suoi angoli interni è  maggiore di 180° : si prendono due meridiani che formano al polo un angolo di 90° tra loro.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03" y="4294931"/>
            <a:ext cx="3575527" cy="25630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888223"/>
            <a:ext cx="5903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Essi formeranno angoli di:</a:t>
            </a:r>
          </a:p>
          <a:p>
            <a:pPr>
              <a:buFontTx/>
              <a:buChar char="-"/>
            </a:pPr>
            <a:r>
              <a:rPr lang="it-IT" sz="2400" dirty="0" smtClean="0"/>
              <a:t> 90° tra essi e il polo;</a:t>
            </a:r>
          </a:p>
          <a:p>
            <a:pPr>
              <a:buFontTx/>
              <a:buChar char="-"/>
            </a:pPr>
            <a:r>
              <a:rPr lang="it-IT" sz="2400" dirty="0" smtClean="0"/>
              <a:t> 90° tra il primo meridiano e l’ equatore;</a:t>
            </a:r>
          </a:p>
          <a:p>
            <a:pPr>
              <a:buFontTx/>
              <a:buChar char="-"/>
            </a:pPr>
            <a:r>
              <a:rPr lang="it-IT" sz="2400" dirty="0" smtClean="0"/>
              <a:t> 90° tra il secondo meridiano e l’ equatore.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4346" y="3457883"/>
            <a:ext cx="3468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Quindi otteniamo che la somma degli angoli interni è di 270°, cosa che risultava impossibile nella geometria euclidea.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03509" y="0"/>
            <a:ext cx="299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TRIANGOLI</a:t>
            </a:r>
            <a:endParaRPr lang="it-IT" sz="4800" dirty="0"/>
          </a:p>
        </p:txBody>
      </p:sp>
      <p:pic>
        <p:nvPicPr>
          <p:cNvPr id="8" name="Immagine 7" descr="Schermata 2014-05-04 alle 12.20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11" y="2046045"/>
            <a:ext cx="3641689" cy="2685745"/>
          </a:xfrm>
          <a:prstGeom prst="rect">
            <a:avLst/>
          </a:prstGeom>
          <a:effectLst>
            <a:glow rad="38100">
              <a:srgbClr val="FB9E79">
                <a:alpha val="32000"/>
              </a:srgbClr>
            </a:glo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4E04"/>
            </a:gs>
            <a:gs pos="60000">
              <a:srgbClr val="FFFF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sz="2400" dirty="0" smtClean="0"/>
              <a:t>     Dato un triangolo sferico costruito su una sfera di raggio R e di angoli α ,β e γ l’ area A del triangolo sarà :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93" y="1147642"/>
            <a:ext cx="2699648" cy="3151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0315" y="2072503"/>
            <a:ext cx="4412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 questa relazione si ricava che la somma degli angoli interni di un triangolo è sempre maggiore di π : 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51" y="3983081"/>
            <a:ext cx="2753233" cy="3298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40" y="1305236"/>
            <a:ext cx="3120055" cy="31200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4475" y="5079837"/>
            <a:ext cx="8496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E’ importante sapere che sulla superficie sferica non esistono triangoli simili, ma solo triangoli congruenti, infatti se gli angoli sono congruenti necessariamente sono congruenti i lati opposti e quindi i triangoli.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aur" pitchFamily="18" charset="0"/>
              </a:rPr>
              <a:t>IN CONCLUSIONE..</a:t>
            </a:r>
            <a:endParaRPr lang="it-IT" sz="3600" dirty="0" smtClean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1452563"/>
                <a:gridCol w="3540125"/>
                <a:gridCol w="3236912"/>
              </a:tblGrid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Geometria euclidea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Geometria ellittica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Concezione </a:t>
                      </a:r>
                      <a:r>
                        <a:rPr kumimoji="0" lang="it-IT" sz="13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del piano</a:t>
                      </a:r>
                      <a:endParaRPr kumimoji="0" lang="it-IT" sz="1300" b="0" i="0" u="sng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Superficie piana uniforme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Piano sferico (S)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sng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Definizione di punto</a:t>
                      </a:r>
                      <a:endParaRPr kumimoji="0" lang="it-IT" sz="1300" b="0" i="0" u="sng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Definizione non fornita; concezione associata ai punti del mondo reale.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Coppia di punti di S diametralmente opposti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sng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Definizione di retta</a:t>
                      </a:r>
                      <a:endParaRPr kumimoji="0" lang="it-IT" sz="1300" b="0" i="0" u="sng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Insieme infinito di punti, il quale non ha inizio ne fine.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Circonferenza massima di S avente, quindi, lunghezza finita.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sng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Rette parallele</a:t>
                      </a:r>
                      <a:endParaRPr kumimoji="0" lang="it-IT" sz="1300" b="0" i="0" u="sng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La retta parallela ad una retta data, passante per un punto esterno ad essa, è unica.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Non esistono rette parallele. Due rette hanno sempre un punto in comune.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sng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Triangoli</a:t>
                      </a:r>
                      <a:endParaRPr kumimoji="0" lang="it-IT" sz="1300" b="0" i="0" u="sng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La somma degli angoli interni è 180°</a:t>
                      </a: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Arial" pitchFamily="-112" charset="0"/>
                          <a:cs typeface="Arial" pitchFamily="-112" charset="0"/>
                        </a:rPr>
                        <a:t>La somma degli angoli interni è maggiore di 180°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DB827"/>
            </a:gs>
            <a:gs pos="79000">
              <a:srgbClr val="FFFFFF"/>
            </a:gs>
            <a:gs pos="0">
              <a:srgbClr val="FF4E0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ctrTitle"/>
          </p:nvPr>
        </p:nvSpPr>
        <p:spPr>
          <a:xfrm>
            <a:off x="1402358" y="584927"/>
            <a:ext cx="6614903" cy="6834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800" dirty="0" err="1" smtClean="0">
                <a:solidFill>
                  <a:srgbClr val="FF6600"/>
                </a:solidFill>
              </a:rPr>
              <a:t>…</a:t>
            </a:r>
            <a:r>
              <a:rPr lang="it-IT" sz="3800" dirty="0" smtClean="0">
                <a:solidFill>
                  <a:srgbClr val="FF6600"/>
                </a:solidFill>
              </a:rPr>
              <a:t> teoremi </a:t>
            </a:r>
            <a:r>
              <a:rPr lang="it-IT" sz="3800" dirty="0">
                <a:solidFill>
                  <a:srgbClr val="FF6600"/>
                </a:solidFill>
              </a:rPr>
              <a:t>della</a:t>
            </a:r>
            <a:r>
              <a:rPr lang="it-IT" sz="3800" dirty="0" smtClean="0">
                <a:solidFill>
                  <a:srgbClr val="FF6600"/>
                </a:solidFill>
              </a:rPr>
              <a:t> geometria ellittica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4213" y="1268413"/>
            <a:ext cx="7932800" cy="5469426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it-IT" sz="2162" b="1" dirty="0" smtClean="0">
                <a:solidFill>
                  <a:srgbClr val="FF6600"/>
                </a:solidFill>
              </a:rPr>
              <a:t>Area </a:t>
            </a:r>
            <a:r>
              <a:rPr lang="it-IT" sz="2162" b="1" dirty="0">
                <a:solidFill>
                  <a:srgbClr val="FF6600"/>
                </a:solidFill>
              </a:rPr>
              <a:t>di un Triangolo</a:t>
            </a:r>
            <a:r>
              <a:rPr lang="it-IT" sz="2162" dirty="0">
                <a:solidFill>
                  <a:schemeClr val="tx1"/>
                </a:solidFill>
              </a:rPr>
              <a:t/>
            </a:r>
            <a:br>
              <a:rPr lang="it-IT" sz="2162" dirty="0">
                <a:solidFill>
                  <a:schemeClr val="tx1"/>
                </a:solidFill>
              </a:rPr>
            </a:br>
            <a:r>
              <a:rPr lang="it-IT" sz="2162" dirty="0">
                <a:solidFill>
                  <a:schemeClr val="tx1"/>
                </a:solidFill>
              </a:rPr>
              <a:t>Dato un triangolo sferico costruito su una sfera di raggio </a:t>
            </a:r>
            <a:r>
              <a:rPr lang="it-IT" sz="2162" i="1" dirty="0">
                <a:solidFill>
                  <a:schemeClr val="tx1"/>
                </a:solidFill>
              </a:rPr>
              <a:t>R</a:t>
            </a:r>
            <a:r>
              <a:rPr lang="it-IT" sz="2162" dirty="0">
                <a:solidFill>
                  <a:schemeClr val="tx1"/>
                </a:solidFill>
              </a:rPr>
              <a:t> di angoli α,β,γ, l'area </a:t>
            </a:r>
            <a:r>
              <a:rPr lang="it-IT" sz="2162" i="1" dirty="0">
                <a:solidFill>
                  <a:schemeClr val="tx1"/>
                </a:solidFill>
              </a:rPr>
              <a:t>A</a:t>
            </a:r>
            <a:r>
              <a:rPr lang="it-IT" sz="2162" dirty="0">
                <a:solidFill>
                  <a:schemeClr val="tx1"/>
                </a:solidFill>
              </a:rPr>
              <a:t> del triangolo è:</a:t>
            </a:r>
            <a:br>
              <a:rPr lang="it-IT" sz="2162" dirty="0">
                <a:solidFill>
                  <a:schemeClr val="tx1"/>
                </a:solidFill>
              </a:rPr>
            </a:br>
            <a:r>
              <a:rPr lang="it-IT" sz="2162" i="1" dirty="0">
                <a:solidFill>
                  <a:schemeClr val="tx1"/>
                </a:solidFill>
              </a:rPr>
              <a:t>A</a:t>
            </a:r>
            <a:r>
              <a:rPr lang="it-IT" sz="2162" dirty="0">
                <a:solidFill>
                  <a:schemeClr val="tx1"/>
                </a:solidFill>
              </a:rPr>
              <a:t> = </a:t>
            </a:r>
            <a:r>
              <a:rPr lang="it-IT" sz="2162" i="1" dirty="0">
                <a:solidFill>
                  <a:schemeClr val="tx1"/>
                </a:solidFill>
              </a:rPr>
              <a:t>R</a:t>
            </a:r>
            <a:r>
              <a:rPr lang="it-IT" sz="2162" baseline="30000" dirty="0">
                <a:solidFill>
                  <a:schemeClr val="tx1"/>
                </a:solidFill>
              </a:rPr>
              <a:t>2</a:t>
            </a:r>
            <a:r>
              <a:rPr lang="it-IT" sz="2162" dirty="0">
                <a:solidFill>
                  <a:schemeClr val="tx1"/>
                </a:solidFill>
              </a:rPr>
              <a:t>(α + β + γ − π).</a:t>
            </a:r>
          </a:p>
          <a:p>
            <a:pPr algn="l" eaLnBrk="1" hangingPunct="1">
              <a:lnSpc>
                <a:spcPct val="80000"/>
              </a:lnSpc>
            </a:pPr>
            <a:r>
              <a:rPr lang="it-IT" sz="2162" b="1" dirty="0">
                <a:solidFill>
                  <a:srgbClr val="FF6600"/>
                </a:solidFill>
              </a:rPr>
              <a:t>Criteri di congruenza tra triangoli</a:t>
            </a:r>
            <a:r>
              <a:rPr lang="it-IT" sz="2162" dirty="0">
                <a:solidFill>
                  <a:schemeClr val="tx1"/>
                </a:solidFill>
              </a:rPr>
              <a:t/>
            </a:r>
            <a:br>
              <a:rPr lang="it-IT" sz="2162" dirty="0">
                <a:solidFill>
                  <a:schemeClr val="tx1"/>
                </a:solidFill>
              </a:rPr>
            </a:br>
            <a:r>
              <a:rPr lang="it-IT" sz="2162" dirty="0">
                <a:solidFill>
                  <a:schemeClr val="tx1"/>
                </a:solidFill>
              </a:rPr>
              <a:t>Sono uguali due triangoli sferici che abbiano ordinatamente uguali:</a:t>
            </a:r>
          </a:p>
          <a:p>
            <a:pPr algn="l" eaLnBrk="1" hangingPunct="1">
              <a:lnSpc>
                <a:spcPct val="80000"/>
              </a:lnSpc>
              <a:buFont typeface="Wingdings" pitchFamily="-112" charset="2"/>
              <a:buChar char="v"/>
            </a:pPr>
            <a:r>
              <a:rPr lang="it-IT" sz="2162" dirty="0">
                <a:solidFill>
                  <a:schemeClr val="tx1"/>
                </a:solidFill>
              </a:rPr>
              <a:t>due lati e l'angolo compreso;</a:t>
            </a:r>
          </a:p>
          <a:p>
            <a:pPr algn="l" eaLnBrk="1" hangingPunct="1">
              <a:lnSpc>
                <a:spcPct val="80000"/>
              </a:lnSpc>
              <a:buFont typeface="Wingdings" pitchFamily="-112" charset="2"/>
              <a:buChar char="v"/>
            </a:pPr>
            <a:r>
              <a:rPr lang="it-IT" sz="2162" dirty="0">
                <a:solidFill>
                  <a:schemeClr val="tx1"/>
                </a:solidFill>
              </a:rPr>
              <a:t>due angoli e il lato comune</a:t>
            </a:r>
          </a:p>
          <a:p>
            <a:pPr algn="l" eaLnBrk="1" hangingPunct="1">
              <a:lnSpc>
                <a:spcPct val="80000"/>
              </a:lnSpc>
              <a:buFont typeface="Wingdings" pitchFamily="-112" charset="2"/>
              <a:buChar char="v"/>
            </a:pPr>
            <a:r>
              <a:rPr lang="it-IT" sz="2162" dirty="0">
                <a:solidFill>
                  <a:schemeClr val="tx1"/>
                </a:solidFill>
              </a:rPr>
              <a:t>i tre lati;</a:t>
            </a:r>
          </a:p>
          <a:p>
            <a:pPr algn="l" eaLnBrk="1" hangingPunct="1">
              <a:lnSpc>
                <a:spcPct val="80000"/>
              </a:lnSpc>
              <a:buFont typeface="Wingdings" pitchFamily="-112" charset="2"/>
              <a:buChar char="v"/>
            </a:pPr>
            <a:r>
              <a:rPr lang="it-IT" sz="2162" dirty="0">
                <a:solidFill>
                  <a:schemeClr val="tx1"/>
                </a:solidFill>
              </a:rPr>
              <a:t>i tre angoli.</a:t>
            </a:r>
          </a:p>
          <a:p>
            <a:pPr algn="l" eaLnBrk="1" hangingPunct="1">
              <a:lnSpc>
                <a:spcPct val="80000"/>
              </a:lnSpc>
            </a:pPr>
            <a:r>
              <a:rPr lang="it-IT" sz="2162" b="1" dirty="0">
                <a:solidFill>
                  <a:srgbClr val="FF6600"/>
                </a:solidFill>
              </a:rPr>
              <a:t>Teorema di Pitagora</a:t>
            </a:r>
            <a:r>
              <a:rPr lang="it-IT" sz="2162" dirty="0">
                <a:solidFill>
                  <a:schemeClr val="tx1"/>
                </a:solidFill>
              </a:rPr>
              <a:t/>
            </a:r>
            <a:br>
              <a:rPr lang="it-IT" sz="2162" dirty="0">
                <a:solidFill>
                  <a:schemeClr val="tx1"/>
                </a:solidFill>
              </a:rPr>
            </a:br>
            <a:r>
              <a:rPr lang="it-IT" sz="2162" dirty="0">
                <a:solidFill>
                  <a:schemeClr val="tx1"/>
                </a:solidFill>
              </a:rPr>
              <a:t>Se ABC è un triangolo sferico retto in A e con ipotenusa a, e con </a:t>
            </a:r>
            <a:r>
              <a:rPr lang="it-IT" sz="2162" dirty="0" err="1">
                <a:solidFill>
                  <a:schemeClr val="tx1"/>
                </a:solidFill>
              </a:rPr>
              <a:t>b</a:t>
            </a:r>
            <a:r>
              <a:rPr lang="it-IT" sz="2162" dirty="0">
                <a:solidFill>
                  <a:schemeClr val="tx1"/>
                </a:solidFill>
              </a:rPr>
              <a:t> e </a:t>
            </a:r>
            <a:r>
              <a:rPr lang="it-IT" sz="2162" dirty="0" err="1">
                <a:solidFill>
                  <a:schemeClr val="tx1"/>
                </a:solidFill>
              </a:rPr>
              <a:t>c</a:t>
            </a:r>
            <a:r>
              <a:rPr lang="it-IT" sz="2162" dirty="0">
                <a:solidFill>
                  <a:schemeClr val="tx1"/>
                </a:solidFill>
              </a:rPr>
              <a:t> le lunghezze dei suoi lati, allora il coseno dell’ipotenusa è uguale al prodotto dei coseni dei cateti:</a:t>
            </a:r>
            <a:r>
              <a:rPr lang="it-IT" sz="2162" dirty="0" err="1">
                <a:solidFill>
                  <a:schemeClr val="tx1"/>
                </a:solidFill>
              </a:rPr>
              <a:t> cos</a:t>
            </a:r>
            <a:r>
              <a:rPr lang="it-IT" sz="2162" dirty="0">
                <a:solidFill>
                  <a:schemeClr val="tx1"/>
                </a:solidFill>
              </a:rPr>
              <a:t>(</a:t>
            </a:r>
            <a:r>
              <a:rPr lang="it-IT" sz="2162" i="1" dirty="0" err="1">
                <a:solidFill>
                  <a:schemeClr val="tx1"/>
                </a:solidFill>
              </a:rPr>
              <a:t>a</a:t>
            </a:r>
            <a:r>
              <a:rPr lang="it-IT" sz="2162" dirty="0" err="1">
                <a:solidFill>
                  <a:schemeClr val="tx1"/>
                </a:solidFill>
              </a:rPr>
              <a:t> </a:t>
            </a:r>
            <a:r>
              <a:rPr lang="it-IT" sz="2162" dirty="0">
                <a:solidFill>
                  <a:schemeClr val="tx1"/>
                </a:solidFill>
              </a:rPr>
              <a:t>) = cos(</a:t>
            </a:r>
            <a:r>
              <a:rPr lang="it-IT" sz="2162" i="1" dirty="0" err="1">
                <a:solidFill>
                  <a:schemeClr val="tx1"/>
                </a:solidFill>
              </a:rPr>
              <a:t>b</a:t>
            </a:r>
            <a:r>
              <a:rPr lang="it-IT" sz="2162" dirty="0" err="1">
                <a:solidFill>
                  <a:schemeClr val="tx1"/>
                </a:solidFill>
              </a:rPr>
              <a:t> </a:t>
            </a:r>
            <a:r>
              <a:rPr lang="it-IT" sz="2162" dirty="0">
                <a:solidFill>
                  <a:schemeClr val="tx1"/>
                </a:solidFill>
              </a:rPr>
              <a:t>)cos(</a:t>
            </a:r>
            <a:r>
              <a:rPr lang="it-IT" sz="2162" i="1" dirty="0" err="1">
                <a:solidFill>
                  <a:schemeClr val="tx1"/>
                </a:solidFill>
              </a:rPr>
              <a:t>c</a:t>
            </a:r>
            <a:r>
              <a:rPr lang="it-IT" sz="2162" dirty="0" err="1">
                <a:solidFill>
                  <a:schemeClr val="tx1"/>
                </a:solidFill>
              </a:rPr>
              <a:t> </a:t>
            </a:r>
            <a:r>
              <a:rPr lang="it-IT" sz="2162" dirty="0">
                <a:solidFill>
                  <a:schemeClr val="tx1"/>
                </a:solidFill>
              </a:rPr>
              <a:t>). Facendo lo sviluppo in serie al secondo ordine delle funzioni trigonometriche, si ottiene l'espressione universalmente nota </a:t>
            </a:r>
            <a:r>
              <a:rPr lang="it-IT" sz="2162" dirty="0" err="1">
                <a:solidFill>
                  <a:schemeClr val="tx1"/>
                </a:solidFill>
              </a:rPr>
              <a:t>del Teorema</a:t>
            </a:r>
            <a:r>
              <a:rPr lang="it-IT" sz="2162" dirty="0">
                <a:solidFill>
                  <a:schemeClr val="tx1"/>
                </a:solidFill>
              </a:rPr>
              <a:t> di </a:t>
            </a:r>
            <a:r>
              <a:rPr lang="it-IT" sz="2162" dirty="0" err="1">
                <a:solidFill>
                  <a:schemeClr val="tx1"/>
                </a:solidFill>
              </a:rPr>
              <a:t>Pitagora in</a:t>
            </a:r>
            <a:r>
              <a:rPr lang="it-IT" sz="2162" dirty="0">
                <a:solidFill>
                  <a:schemeClr val="tx1"/>
                </a:solidFill>
              </a:rPr>
              <a:t> geometria euclidea: </a:t>
            </a:r>
            <a:r>
              <a:rPr lang="it-IT" sz="2162" i="1" dirty="0">
                <a:solidFill>
                  <a:schemeClr val="tx1"/>
                </a:solidFill>
              </a:rPr>
              <a:t>a</a:t>
            </a:r>
            <a:r>
              <a:rPr lang="it-IT" sz="2162" baseline="30000" dirty="0">
                <a:solidFill>
                  <a:schemeClr val="tx1"/>
                </a:solidFill>
              </a:rPr>
              <a:t>2</a:t>
            </a:r>
            <a:r>
              <a:rPr lang="it-IT" sz="2162" dirty="0">
                <a:solidFill>
                  <a:schemeClr val="tx1"/>
                </a:solidFill>
              </a:rPr>
              <a:t> = </a:t>
            </a:r>
            <a:r>
              <a:rPr lang="it-IT" sz="2162" i="1" dirty="0">
                <a:solidFill>
                  <a:schemeClr val="tx1"/>
                </a:solidFill>
              </a:rPr>
              <a:t>b</a:t>
            </a:r>
            <a:r>
              <a:rPr lang="it-IT" sz="2162" baseline="30000" dirty="0">
                <a:solidFill>
                  <a:schemeClr val="tx1"/>
                </a:solidFill>
              </a:rPr>
              <a:t>2</a:t>
            </a:r>
            <a:r>
              <a:rPr lang="it-IT" sz="2162" dirty="0">
                <a:solidFill>
                  <a:schemeClr val="tx1"/>
                </a:solidFill>
              </a:rPr>
              <a:t> + </a:t>
            </a:r>
            <a:r>
              <a:rPr lang="it-IT" sz="2162" i="1" dirty="0">
                <a:solidFill>
                  <a:schemeClr val="tx1"/>
                </a:solidFill>
              </a:rPr>
              <a:t>c</a:t>
            </a:r>
            <a:r>
              <a:rPr lang="it-IT" sz="2162" baseline="30000" dirty="0">
                <a:solidFill>
                  <a:schemeClr val="tx1"/>
                </a:solidFill>
              </a:rPr>
              <a:t>2</a:t>
            </a:r>
          </a:p>
          <a:p>
            <a:pPr eaLnBrk="1" hangingPunct="1">
              <a:lnSpc>
                <a:spcPct val="80000"/>
              </a:lnSpc>
            </a:pPr>
            <a:endParaRPr lang="it-IT" sz="15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2620BD">
                <a:alpha val="89000"/>
              </a:srgbClr>
            </a:gs>
            <a:gs pos="64000">
              <a:srgbClr val="FFFFFF">
                <a:alpha val="89000"/>
              </a:srgbClr>
            </a:gs>
          </a:gsLst>
          <a:lin ang="187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Geometria della superficie terrestre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￼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00688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￼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304143" y="986653"/>
            <a:ext cx="5774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Effettuare misure e calcoli sul Geoide è una operazione complessa. Si è quindi deciso a livello internazionale di adottare, ma solo per le misure di tipo planimetrico, una superficie di riferimento molto più semplice: l’Ellissoide di rotazione terrestre.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34555" y="2356069"/>
            <a:ext cx="59139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superficie, generata dalla rotazione di un ellisse di semiassi a e </a:t>
            </a:r>
            <a:r>
              <a:rPr lang="it-IT" dirty="0" err="1" smtClean="0"/>
              <a:t>b</a:t>
            </a:r>
            <a:r>
              <a:rPr lang="it-IT" dirty="0" smtClean="0"/>
              <a:t> intorno all’asse di rotazione terrestre, approssima molto bene il Geoide. Gli Ellissoidi di riferimento sono così vicini all’ essere sferici che possono anche essere chiamati SFEROIDI. </a:t>
            </a:r>
          </a:p>
          <a:p>
            <a:endParaRPr lang="it-IT" dirty="0"/>
          </a:p>
        </p:txBody>
      </p:sp>
      <p:pic>
        <p:nvPicPr>
          <p:cNvPr id="12" name="Immagine 11" descr="Schermata 2014-05-04 alle 11.42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6652"/>
            <a:ext cx="3083121" cy="485321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231431" y="3941379"/>
            <a:ext cx="58475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L’Ellissoide prescelto è posizionato in modo che la verticale al Geoide e la normale all’Ellissoide coincidano. L’Ellissoide di rotazione è una superficie che si può considerare formata da due distinte famiglie di curve: i paralleli (circonferenze) e i meridiani (semi ellissi).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1136</Words>
  <Application>Microsoft Macintosh PowerPoint</Application>
  <PresentationFormat>Presentazione su schermo (4:3)</PresentationFormat>
  <Paragraphs>123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GEOMETRIA ELLITTICA </vt:lpstr>
      <vt:lpstr>Costruzione del modello della geometria di Riemann</vt:lpstr>
      <vt:lpstr>Diapositiva 3</vt:lpstr>
      <vt:lpstr>Diapositiva 4</vt:lpstr>
      <vt:lpstr>Diapositiva 5</vt:lpstr>
      <vt:lpstr>Diapositiva 6</vt:lpstr>
      <vt:lpstr>IN CONCLUSIONE..</vt:lpstr>
      <vt:lpstr>… teoremi della geometria ellittica </vt:lpstr>
      <vt:lpstr>Geometria della superficie terrestre</vt:lpstr>
      <vt:lpstr>Diapositiva 10</vt:lpstr>
      <vt:lpstr>Altre applicazioni..</vt:lpstr>
      <vt:lpstr>L’ approssimazione della Terra ad una sfera, è molto utile anche per la navigazione : ortodromie e lossodromie.</vt:lpstr>
      <vt:lpstr>L’ Universo</vt:lpstr>
      <vt:lpstr>Diapositiva 14</vt:lpstr>
      <vt:lpstr>Diapositiva 15</vt:lpstr>
    </vt:vector>
  </TitlesOfParts>
  <Company>Studio botondi-ferretti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Geometria Ellittica</dc:title>
  <dc:creator>Feliciana Ferretti</dc:creator>
  <cp:lastModifiedBy>PCLIM_2</cp:lastModifiedBy>
  <cp:revision>13</cp:revision>
  <dcterms:created xsi:type="dcterms:W3CDTF">2014-09-15T13:45:51Z</dcterms:created>
  <dcterms:modified xsi:type="dcterms:W3CDTF">2014-09-16T10:39:20Z</dcterms:modified>
</cp:coreProperties>
</file>