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73" r:id="rId5"/>
    <p:sldId id="261" r:id="rId6"/>
    <p:sldId id="265" r:id="rId7"/>
    <p:sldId id="267" r:id="rId8"/>
    <p:sldId id="259" r:id="rId9"/>
    <p:sldId id="275" r:id="rId10"/>
    <p:sldId id="274" r:id="rId11"/>
    <p:sldId id="262" r:id="rId12"/>
    <p:sldId id="263" r:id="rId13"/>
    <p:sldId id="276" r:id="rId14"/>
    <p:sldId id="268" r:id="rId15"/>
    <p:sldId id="269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>
        <p:scale>
          <a:sx n="66" d="100"/>
          <a:sy n="66" d="100"/>
        </p:scale>
        <p:origin x="-151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50D22-FE00-42EC-94B8-9BFFEACA8C07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F4153-0EA2-4808-AFE1-52049F7FC6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65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63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597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72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Parallel</a:t>
            </a:r>
            <a:r>
              <a:rPr lang="it-IT" dirty="0" smtClean="0"/>
              <a:t> disegno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16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Immagine disegno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883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F4153-0EA2-4808-AFE1-52049F7FC6C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59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t100.fe.it/~maccaferri.m/geometrie/poincare.htm" TargetMode="External"/><Relationship Id="rId2" Type="http://schemas.openxmlformats.org/officeDocument/2006/relationships/hyperlink" Target="http://www.batmath.it/matematica/a_ageo/cap1/klei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it100.fe.it/~maccaferri.m/geometrie/geometria_iperbolica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LUDOVICA DE SANCTIS, VC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Geometrie non euclidee:</a:t>
            </a:r>
            <a:br>
              <a:rPr lang="it-IT" dirty="0" smtClean="0"/>
            </a:br>
            <a:r>
              <a:rPr lang="it-IT" dirty="0" smtClean="0"/>
              <a:t>la geometria iperbolica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6845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Klein: la misura </a:t>
            </a:r>
            <a:r>
              <a:rPr lang="it-IT" dirty="0" smtClean="0"/>
              <a:t>degli angoli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070448" cy="4572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Il triangolo PAB coincide di fatto con un triangolo euclideo interno al cerchio, e come tale ha somma degli angoli interni pari a 180°. Dal momento che in un triangolo iperbolico tale somma deve essere minore di 180° , la misura iperbolica degli angoli deve essere diversa da quella euclidea: per esprimere queste particolarità si dice che il modello di Klein non è conforme. In sostanza , dunque, il modello di Klein non consente di ‘vedere’ le misure degli angoli. In particolare, dati due angoli in tale modello, non sappiamo dire se sono uguali.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48880"/>
            <a:ext cx="237626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726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</a:t>
            </a:r>
            <a:r>
              <a:rPr lang="it-IT" dirty="0" err="1" smtClean="0"/>
              <a:t>Poincaré</a:t>
            </a:r>
            <a:r>
              <a:rPr lang="it-IT" dirty="0" smtClean="0"/>
              <a:t>: i termini primitivi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09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Fissata una </a:t>
            </a:r>
            <a:r>
              <a:rPr lang="it-IT" dirty="0" smtClean="0"/>
              <a:t>circonferenza </a:t>
            </a:r>
            <a:r>
              <a:rPr lang="it-IT" dirty="0"/>
              <a:t>K</a:t>
            </a:r>
            <a:r>
              <a:rPr lang="it-IT" dirty="0" smtClean="0"/>
              <a:t>, </a:t>
            </a:r>
            <a:r>
              <a:rPr lang="it-IT" dirty="0"/>
              <a:t>è possibile definire i termini primitivi:</a:t>
            </a:r>
          </a:p>
          <a:p>
            <a:pPr marL="0" indent="0">
              <a:buNone/>
            </a:pPr>
            <a:endParaRPr lang="it-IT" strike="sngStrik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3269883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700" dirty="0" smtClean="0"/>
              <a:t>PIANO</a:t>
            </a:r>
            <a:r>
              <a:rPr lang="it-IT" sz="2700" dirty="0"/>
              <a:t>: insieme dei punti interni a K, cioè la regione di piano interna a </a:t>
            </a:r>
            <a:r>
              <a:rPr lang="it-IT" sz="2700" dirty="0" smtClean="0"/>
              <a:t>K.</a:t>
            </a:r>
            <a:endParaRPr lang="it-IT" sz="2700" dirty="0"/>
          </a:p>
          <a:p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02371"/>
            <a:ext cx="37147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74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</a:t>
            </a:r>
            <a:r>
              <a:rPr lang="it-IT" dirty="0" err="1"/>
              <a:t>Poincaré</a:t>
            </a:r>
            <a:r>
              <a:rPr lang="it-IT" dirty="0"/>
              <a:t>: i termini primitivi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154191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PUNTO: punto interno a K, cioè un punto che appartiene al cerchio esclusi i punti del bordo della </a:t>
            </a:r>
            <a:r>
              <a:rPr lang="it-IT" dirty="0" smtClean="0"/>
              <a:t>conica</a:t>
            </a:r>
            <a:r>
              <a:rPr lang="it-IT" dirty="0"/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3025220"/>
            <a:ext cx="4464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600" dirty="0" smtClean="0"/>
              <a:t>RETTA</a:t>
            </a:r>
            <a:r>
              <a:rPr lang="it-IT" sz="2600" dirty="0"/>
              <a:t>: diametro di K, oppure arco di circonferenza interno a K e ortogonale al suo </a:t>
            </a:r>
            <a:r>
              <a:rPr lang="it-IT" sz="2600" dirty="0" smtClean="0"/>
              <a:t>bordo</a:t>
            </a:r>
            <a:r>
              <a:rPr lang="it-IT" sz="2600" dirty="0"/>
              <a:t>.</a:t>
            </a:r>
            <a:endParaRPr lang="it-IT" sz="2600" dirty="0" smtClean="0"/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600" dirty="0" smtClean="0"/>
              <a:t>SEMIRETTA</a:t>
            </a:r>
            <a:r>
              <a:rPr lang="it-IT" sz="2600" dirty="0"/>
              <a:t>: ciascuna delle due parti in cui la </a:t>
            </a:r>
            <a:r>
              <a:rPr lang="it-IT" sz="2600" dirty="0" smtClean="0"/>
              <a:t>retta DC </a:t>
            </a:r>
            <a:r>
              <a:rPr lang="it-IT" sz="2600" dirty="0"/>
              <a:t>è divisa da un suo </a:t>
            </a:r>
            <a:r>
              <a:rPr lang="it-IT" sz="2600" dirty="0" smtClean="0"/>
              <a:t>punto.</a:t>
            </a:r>
            <a:endParaRPr lang="it-IT" sz="2600" dirty="0"/>
          </a:p>
          <a:p>
            <a:endParaRPr lang="it-IT" sz="2400" dirty="0"/>
          </a:p>
          <a:p>
            <a:endParaRPr lang="it-IT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19878"/>
            <a:ext cx="3456384" cy="331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910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</a:t>
            </a:r>
            <a:r>
              <a:rPr lang="it-IT" dirty="0" err="1"/>
              <a:t>Poincaré</a:t>
            </a:r>
            <a:r>
              <a:rPr lang="it-IT" dirty="0"/>
              <a:t>: le caratteristiche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97896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Nel modello di </a:t>
            </a:r>
            <a:r>
              <a:rPr lang="it-IT" dirty="0" err="1"/>
              <a:t>Poincaré</a:t>
            </a:r>
            <a:r>
              <a:rPr lang="it-IT" dirty="0"/>
              <a:t> due rette iperboliche si intersecano al massimo in un punto, quindi due rette possono essere: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996952"/>
            <a:ext cx="48965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Incidenti,</a:t>
            </a:r>
            <a:r>
              <a:rPr lang="it-IT" sz="2400" dirty="0"/>
              <a:t> se hanno in comune un punto </a:t>
            </a:r>
            <a:r>
              <a:rPr lang="it-IT" sz="2400" dirty="0" smtClean="0"/>
              <a:t>P</a:t>
            </a:r>
            <a:r>
              <a:rPr lang="it-IT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/>
              <a:t>P</a:t>
            </a:r>
            <a:r>
              <a:rPr lang="it-IT" sz="2400" dirty="0" smtClean="0"/>
              <a:t>arallele</a:t>
            </a:r>
            <a:r>
              <a:rPr lang="it-IT" sz="2400" dirty="0"/>
              <a:t> se non si incontrano in punti interni a K, ma sono tangenti in un punto di </a:t>
            </a:r>
            <a:r>
              <a:rPr lang="it-IT" sz="2400" dirty="0" smtClean="0"/>
              <a:t>K</a:t>
            </a:r>
            <a:r>
              <a:rPr lang="it-IT" sz="24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 err="1" smtClean="0"/>
              <a:t>Ultraparallele</a:t>
            </a:r>
            <a:r>
              <a:rPr lang="it-IT" sz="2400" dirty="0" smtClean="0"/>
              <a:t>, se </a:t>
            </a:r>
            <a:r>
              <a:rPr lang="it-IT" sz="2400" dirty="0"/>
              <a:t>non si incontrano </a:t>
            </a:r>
            <a:r>
              <a:rPr lang="it-IT" sz="2400" dirty="0" err="1"/>
              <a:t>nè</a:t>
            </a:r>
            <a:r>
              <a:rPr lang="it-IT" sz="2400" dirty="0"/>
              <a:t> in punti di K </a:t>
            </a:r>
            <a:r>
              <a:rPr lang="it-IT" sz="2400" dirty="0" err="1"/>
              <a:t>nè</a:t>
            </a:r>
            <a:r>
              <a:rPr lang="it-IT" sz="2400" dirty="0"/>
              <a:t> in punti ad essa interni.</a:t>
            </a:r>
          </a:p>
          <a:p>
            <a:endParaRPr lang="it-IT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36195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808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</a:t>
            </a:r>
            <a:r>
              <a:rPr lang="it-IT" dirty="0" err="1" smtClean="0"/>
              <a:t>Poincaré</a:t>
            </a:r>
            <a:r>
              <a:rPr lang="it-IT" dirty="0" smtClean="0"/>
              <a:t>: le 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613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Inoltre:</a:t>
            </a:r>
          </a:p>
          <a:p>
            <a:pPr algn="just"/>
            <a:r>
              <a:rPr lang="it-IT" dirty="0"/>
              <a:t>D</a:t>
            </a:r>
            <a:r>
              <a:rPr lang="it-IT" dirty="0" smtClean="0"/>
              <a:t>ati </a:t>
            </a:r>
            <a:r>
              <a:rPr lang="it-IT" dirty="0"/>
              <a:t>due punti distinti A, B del piano esiste una e una sola retta che li </a:t>
            </a:r>
            <a:r>
              <a:rPr lang="it-IT" dirty="0" smtClean="0"/>
              <a:t>contiene.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36912"/>
            <a:ext cx="36099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23528" y="3140968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sz="2700" dirty="0"/>
              <a:t>Prese tre rette iperboliche r, s, t, se r è parallela ad s ed s è parallela a t, non si può dedurre che r è parallela a 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6539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modello di </a:t>
            </a:r>
            <a:r>
              <a:rPr lang="it-IT" dirty="0" err="1"/>
              <a:t>Poincaré</a:t>
            </a:r>
            <a:r>
              <a:rPr lang="it-IT" dirty="0"/>
              <a:t>: </a:t>
            </a:r>
            <a:r>
              <a:rPr lang="it-IT" dirty="0" smtClean="0"/>
              <a:t>la misura degli angoli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737320"/>
            <a:ext cx="455828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Due </a:t>
            </a:r>
            <a:r>
              <a:rPr lang="it-IT" dirty="0"/>
              <a:t>rette iperboliche che si intersecano formano angoli iperbolici. L'ampiezza di questo angolo è data dall'ampiezza in radianti dell'angolo formato dalle tangenti (in senso euclideo) alle rette iperboliche nel loro punto d'intersezione</a:t>
            </a:r>
            <a:r>
              <a:rPr lang="it-IT" dirty="0" smtClean="0"/>
              <a:t>. </a:t>
            </a:r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6576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473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</a:t>
            </a:r>
            <a:r>
              <a:rPr lang="it-IT" dirty="0" err="1"/>
              <a:t>Poincaré</a:t>
            </a:r>
            <a:r>
              <a:rPr lang="it-IT" dirty="0"/>
              <a:t>: la misura degli angoli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err="1"/>
              <a:t>Poincaré</a:t>
            </a:r>
            <a:r>
              <a:rPr lang="it-IT" dirty="0"/>
              <a:t> riesce </a:t>
            </a:r>
            <a:r>
              <a:rPr lang="it-IT" dirty="0" smtClean="0"/>
              <a:t>così a </a:t>
            </a:r>
            <a:r>
              <a:rPr lang="it-IT" dirty="0"/>
              <a:t>superare il difetto del modello di Klein riguardo alla misurazione degli angoli</a:t>
            </a:r>
            <a:r>
              <a:rPr lang="it-IT" dirty="0" smtClean="0"/>
              <a:t>: la somma degli angoli interni di un triangolo iperbolico, come si può notare facilmente dal disegno, è sempre minore di 180°. Il modello di </a:t>
            </a:r>
            <a:r>
              <a:rPr lang="it-IT" dirty="0" err="1"/>
              <a:t>P</a:t>
            </a:r>
            <a:r>
              <a:rPr lang="it-IT" dirty="0" err="1" smtClean="0"/>
              <a:t>oincaré</a:t>
            </a:r>
            <a:r>
              <a:rPr lang="it-IT" dirty="0" smtClean="0"/>
              <a:t> è quindi un modello conforme del piano iperbolico.</a:t>
            </a:r>
            <a:endParaRPr lang="it-IT" dirty="0"/>
          </a:p>
          <a:p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57125" cy="395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215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</a:t>
            </a:r>
            <a:r>
              <a:rPr lang="it-IT" dirty="0" err="1" smtClean="0"/>
              <a:t>Poincaré</a:t>
            </a:r>
            <a:r>
              <a:rPr lang="it-IT" dirty="0" smtClean="0"/>
              <a:t>: la misura dei segmenti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658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Il procedimento per misurare i segmenti è analogo a quello usato nel modello di Klein, quindi: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2708920"/>
            <a:ext cx="51845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700" dirty="0" smtClean="0"/>
              <a:t>Considerato </a:t>
            </a:r>
            <a:r>
              <a:rPr lang="it-IT" sz="2700" dirty="0"/>
              <a:t>il segmento AB, lo si prolunga (in una retta) fino ad incontrare in M ed N la circonferenza limite del nostro piano di </a:t>
            </a:r>
            <a:r>
              <a:rPr lang="it-IT" sz="2700" dirty="0" err="1" smtClean="0"/>
              <a:t>Poincaré</a:t>
            </a:r>
            <a:r>
              <a:rPr lang="it-IT" sz="2700" dirty="0" smtClean="0"/>
              <a:t>. </a:t>
            </a:r>
            <a:r>
              <a:rPr lang="it-IT" sz="2700" dirty="0"/>
              <a:t>Si pone </a:t>
            </a:r>
            <a:r>
              <a:rPr lang="it-IT" sz="2700" dirty="0" smtClean="0"/>
              <a:t>poi: </a:t>
            </a:r>
            <a:endParaRPr lang="it-IT" sz="2700" dirty="0"/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23"/>
          <a:stretch/>
        </p:blipFill>
        <p:spPr bwMode="auto">
          <a:xfrm>
            <a:off x="1331640" y="5229200"/>
            <a:ext cx="2943528" cy="581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06" y="2708920"/>
            <a:ext cx="3117066" cy="3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472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modello di </a:t>
            </a:r>
            <a:r>
              <a:rPr lang="it-IT" dirty="0" err="1" smtClean="0"/>
              <a:t>Poincaré</a:t>
            </a:r>
            <a:r>
              <a:rPr lang="it-IT" dirty="0" smtClean="0"/>
              <a:t>: </a:t>
            </a:r>
            <a:r>
              <a:rPr lang="it-IT" dirty="0"/>
              <a:t>la misura dei segmenti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06352" cy="197396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Casi limite:</a:t>
            </a:r>
          </a:p>
          <a:p>
            <a:pPr algn="just"/>
            <a:r>
              <a:rPr lang="it-IT" dirty="0" smtClean="0"/>
              <a:t>Se A e B coincidono, la distanza è zero, infatti AM=BM e AN=BN, quindi:</a:t>
            </a:r>
          </a:p>
          <a:p>
            <a:pPr algn="just"/>
            <a:endParaRPr lang="it-I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8"/>
          <a:stretch/>
        </p:blipFill>
        <p:spPr bwMode="auto">
          <a:xfrm>
            <a:off x="539552" y="3356993"/>
            <a:ext cx="48245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6" y="4466436"/>
            <a:ext cx="54726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it-IT" sz="2700" dirty="0"/>
              <a:t>Se A coincide con M e B coincide con N, la distanza è infinita, infatti </a:t>
            </a:r>
            <a:r>
              <a:rPr lang="it-IT" sz="2700" dirty="0" smtClean="0"/>
              <a:t>AM=BN=0 </a:t>
            </a:r>
            <a:endParaRPr lang="it-IT" sz="27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48943"/>
            <a:ext cx="2890639" cy="27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59228"/>
            <a:ext cx="2525193" cy="235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8" r="54730" b="-6762"/>
          <a:stretch/>
        </p:blipFill>
        <p:spPr bwMode="auto">
          <a:xfrm>
            <a:off x="3555999" y="5805264"/>
            <a:ext cx="2529384" cy="50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r="26635" b="-6762"/>
          <a:stretch/>
        </p:blipFill>
        <p:spPr bwMode="auto">
          <a:xfrm>
            <a:off x="3556000" y="5805264"/>
            <a:ext cx="4049486" cy="50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43" r="7982" b="-81317"/>
          <a:stretch/>
        </p:blipFill>
        <p:spPr bwMode="auto">
          <a:xfrm>
            <a:off x="7605486" y="5805264"/>
            <a:ext cx="312462" cy="86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486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Lineamenti.MATH</a:t>
            </a:r>
            <a:r>
              <a:rPr lang="it-IT" dirty="0"/>
              <a:t> BLU (Geometria nel piano euclideo) – </a:t>
            </a:r>
            <a:r>
              <a:rPr lang="it-IT" dirty="0" err="1"/>
              <a:t>Dodero</a:t>
            </a:r>
            <a:r>
              <a:rPr lang="it-IT" dirty="0"/>
              <a:t>; Barboncini; Manfredi</a:t>
            </a:r>
          </a:p>
          <a:p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www.batmath.it/matematica/a_ageo/cap1/klein.htm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://www.isit100.fe.it/~</a:t>
            </a:r>
            <a:r>
              <a:rPr lang="it-IT" dirty="0" smtClean="0">
                <a:hlinkClick r:id="rId3"/>
              </a:rPr>
              <a:t>maccaferri.m/geometrie/poincare.htm</a:t>
            </a:r>
            <a:endParaRPr lang="it-IT" dirty="0" smtClean="0"/>
          </a:p>
          <a:p>
            <a:r>
              <a:rPr lang="it-IT" dirty="0">
                <a:hlinkClick r:id="rId4"/>
              </a:rPr>
              <a:t>http://www.isit100.fe.it/~</a:t>
            </a:r>
            <a:r>
              <a:rPr lang="it-IT" dirty="0" smtClean="0">
                <a:hlinkClick r:id="rId4"/>
              </a:rPr>
              <a:t>maccaferri.m/geometrie/geometria_iperbolica.htm</a:t>
            </a:r>
            <a:endParaRPr lang="it-IT" dirty="0" smtClean="0"/>
          </a:p>
          <a:p>
            <a:r>
              <a:rPr lang="it-IT" dirty="0"/>
              <a:t>Geometrie non euclidee – Silvia Benvenuti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8485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 postulato di Euclide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Il V postulato di Euclide, più noto come il Postulato delle parallele, ha rappresentato il punto cruciale per lo sviluppo della Geometria e della stessa Matematica. </a:t>
            </a:r>
            <a:r>
              <a:rPr lang="it-IT" dirty="0" smtClean="0"/>
              <a:t>L’enunciato di tale postulato è:</a:t>
            </a:r>
          </a:p>
          <a:p>
            <a:pPr marL="0" indent="0" algn="ctr">
              <a:buNone/>
            </a:pPr>
            <a:r>
              <a:rPr lang="it-IT" i="1" dirty="0" smtClean="0"/>
              <a:t>‘Per un punto esterno a una retta data passa una e una sola parallela ad essa’</a:t>
            </a:r>
          </a:p>
          <a:p>
            <a:pPr marL="0" indent="0" algn="just">
              <a:buNone/>
            </a:pPr>
            <a:r>
              <a:rPr lang="it-IT" dirty="0" smtClean="0"/>
              <a:t>Una delle dirette implicazioni del Postulato delle parallele, oltre al teorema di Pitagora, è il teorema della somma degli angoli interni di un triangolo, il quale afferma che:</a:t>
            </a:r>
          </a:p>
          <a:p>
            <a:pPr marL="0" indent="0" algn="ctr">
              <a:buNone/>
            </a:pPr>
            <a:r>
              <a:rPr lang="it-IT" i="1" dirty="0" smtClean="0"/>
              <a:t>‘La somma degli angoli interni di un triangolo qualsiasi è pari ad un angolo </a:t>
            </a:r>
            <a:r>
              <a:rPr lang="it-IT" i="1" dirty="0" err="1" smtClean="0"/>
              <a:t>piatto’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496872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geometrie non euclidee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Durante il corso della storia, numerosi furono coloro i quali misero in dubbio la validità del Postulato delle parallele.</a:t>
            </a:r>
          </a:p>
          <a:p>
            <a:pPr marL="0" indent="0" algn="just">
              <a:buNone/>
            </a:pPr>
            <a:r>
              <a:rPr lang="it-IT" dirty="0"/>
              <a:t>Fu così </a:t>
            </a:r>
            <a:r>
              <a:rPr lang="it-IT" dirty="0" smtClean="0"/>
              <a:t>che, modificando il V postulato, vennero sviluppate delle geometrie non euclidee, tra cui quella iperbolica. In essa, tale postulato viene sostituito con </a:t>
            </a:r>
            <a:r>
              <a:rPr lang="it-IT" dirty="0"/>
              <a:t>il seguente</a:t>
            </a:r>
            <a:r>
              <a:rPr lang="it-IT" dirty="0" smtClean="0"/>
              <a:t>:</a:t>
            </a:r>
          </a:p>
          <a:p>
            <a:pPr marL="0" indent="0" algn="ctr">
              <a:buNone/>
            </a:pPr>
            <a:r>
              <a:rPr lang="it-IT" i="1" dirty="0" smtClean="0"/>
              <a:t>‘Per </a:t>
            </a:r>
            <a:r>
              <a:rPr lang="it-IT" i="1" dirty="0"/>
              <a:t>un punto del piano si può condurre più di una retta parallela a una retta </a:t>
            </a:r>
            <a:r>
              <a:rPr lang="it-IT" i="1" dirty="0" smtClean="0"/>
              <a:t>data’</a:t>
            </a:r>
          </a:p>
        </p:txBody>
      </p:sp>
    </p:spTree>
    <p:extLst>
      <p:ext uri="{BB962C8B-B14F-4D97-AF65-F5344CB8AC3E}">
        <p14:creationId xmlns:p14="http://schemas.microsoft.com/office/powerpoint/2010/main" val="406477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Klein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4990328" cy="298207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Il matematico Klein propose un modello di geometria iperbolica in cui gli enti geometrici fondamentali (punto e retta) soddisfano tutti gli assiomi della geometria euclidea, tranne quello delle parallele.</a:t>
            </a: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71548"/>
            <a:ext cx="3293567" cy="36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70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Klein: i termini primitivi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2996952"/>
            <a:ext cx="4990328" cy="319809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PIANO</a:t>
            </a:r>
            <a:r>
              <a:rPr lang="it-IT" dirty="0"/>
              <a:t>: insieme dei punti interni a </a:t>
            </a:r>
            <a:r>
              <a:rPr lang="el-GR" dirty="0" smtClean="0"/>
              <a:t>γ</a:t>
            </a:r>
            <a:r>
              <a:rPr lang="it-IT" dirty="0" smtClean="0"/>
              <a:t>, </a:t>
            </a:r>
            <a:r>
              <a:rPr lang="it-IT" dirty="0"/>
              <a:t>cioè la regione di piano interna a </a:t>
            </a:r>
            <a:r>
              <a:rPr lang="el-GR" dirty="0" smtClean="0"/>
              <a:t>γ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SEMIPIANO</a:t>
            </a:r>
            <a:r>
              <a:rPr lang="it-IT" dirty="0"/>
              <a:t>: ciascuna delle due parti in cui una corda </a:t>
            </a:r>
            <a:r>
              <a:rPr lang="it-IT" dirty="0" smtClean="0"/>
              <a:t>AB </a:t>
            </a:r>
            <a:r>
              <a:rPr lang="it-IT" dirty="0"/>
              <a:t>divide la regione interna di </a:t>
            </a:r>
            <a:r>
              <a:rPr lang="el-GR" dirty="0" smtClean="0"/>
              <a:t>γ</a:t>
            </a:r>
            <a:r>
              <a:rPr lang="it-IT" dirty="0" smtClean="0"/>
              <a:t>, </a:t>
            </a:r>
            <a:r>
              <a:rPr lang="it-IT" dirty="0"/>
              <a:t>cioè divide il nostro piano.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3341687" cy="343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23527" y="1556792"/>
            <a:ext cx="845425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700" dirty="0"/>
              <a:t>Fissata una conica </a:t>
            </a:r>
            <a:r>
              <a:rPr lang="el-GR" sz="2700" dirty="0"/>
              <a:t>γ</a:t>
            </a:r>
            <a:r>
              <a:rPr lang="it-IT" sz="2700" dirty="0"/>
              <a:t> (un'ellisse o una circonferenza), considerando in questo caso una circonferenza, è possibile definire i termini primitivi: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53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Klein: i termini primitivi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255" y="1484784"/>
            <a:ext cx="2632185" cy="238041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76033" y="1916832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PUNTO</a:t>
            </a:r>
            <a:r>
              <a:rPr lang="it-IT" sz="2400" dirty="0"/>
              <a:t>: punto interno a </a:t>
            </a:r>
            <a:r>
              <a:rPr lang="el-GR" sz="2400" dirty="0" smtClean="0"/>
              <a:t>γ</a:t>
            </a:r>
            <a:r>
              <a:rPr lang="it-IT" sz="2400" dirty="0" smtClean="0"/>
              <a:t>, </a:t>
            </a:r>
            <a:r>
              <a:rPr lang="it-IT" sz="2400" dirty="0"/>
              <a:t>cioè un punto che appartiene al cerchio esclusi i punti del bordo della conica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23928" y="3906380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/>
              <a:t>RETTA: insieme dei punti di una corda </a:t>
            </a:r>
            <a:r>
              <a:rPr lang="it-IT" sz="2200" dirty="0" smtClean="0"/>
              <a:t>AB </a:t>
            </a:r>
            <a:r>
              <a:rPr lang="it-IT" sz="2200" dirty="0"/>
              <a:t>di </a:t>
            </a:r>
            <a:r>
              <a:rPr lang="el-GR" sz="2200" dirty="0" smtClean="0"/>
              <a:t>γ</a:t>
            </a:r>
            <a:r>
              <a:rPr lang="it-IT" sz="2200" dirty="0" smtClean="0"/>
              <a:t>, </a:t>
            </a:r>
            <a:r>
              <a:rPr lang="it-IT" sz="2200" dirty="0"/>
              <a:t>esclusi gli estremi </a:t>
            </a:r>
            <a:r>
              <a:rPr lang="it-IT" sz="2200" dirty="0" smtClean="0"/>
              <a:t>A e B </a:t>
            </a:r>
            <a:r>
              <a:rPr lang="it-IT" sz="2200" dirty="0"/>
              <a:t>(corda aperta di </a:t>
            </a:r>
            <a:r>
              <a:rPr lang="el-GR" sz="2200" dirty="0" smtClean="0"/>
              <a:t>γ</a:t>
            </a:r>
            <a:r>
              <a:rPr lang="it-IT" sz="2200" dirty="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 smtClean="0"/>
              <a:t>SEMIRETTA: </a:t>
            </a:r>
            <a:r>
              <a:rPr lang="it-IT" sz="2200" dirty="0"/>
              <a:t>ciascuna delle due parti in cui la corda (aperta) </a:t>
            </a:r>
            <a:r>
              <a:rPr lang="it-IT" sz="2200" dirty="0" smtClean="0"/>
              <a:t>AB </a:t>
            </a:r>
            <a:r>
              <a:rPr lang="it-IT" sz="2200" dirty="0"/>
              <a:t>è divisa da un suo </a:t>
            </a:r>
            <a:r>
              <a:rPr lang="it-IT" sz="2200" dirty="0" smtClean="0"/>
              <a:t>punto.</a:t>
            </a:r>
            <a:endParaRPr lang="it-IT" sz="2200" dirty="0"/>
          </a:p>
        </p:txBody>
      </p:sp>
      <p:pic>
        <p:nvPicPr>
          <p:cNvPr id="1028" name="Picture 4" descr="http://www.isit100.fe.it/~maccaferri.m/geometrie/immagini/klei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94160"/>
            <a:ext cx="2736304" cy="279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05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Klein: le 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65443" y="2258919"/>
            <a:ext cx="5278360" cy="391817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Incidenti,</a:t>
            </a:r>
            <a:r>
              <a:rPr lang="it-IT" dirty="0"/>
              <a:t> se hanno in comune un punto del piano di </a:t>
            </a:r>
            <a:r>
              <a:rPr lang="it-IT" dirty="0" smtClean="0"/>
              <a:t>Klein.</a:t>
            </a:r>
            <a:endParaRPr lang="it-IT" dirty="0"/>
          </a:p>
          <a:p>
            <a:pPr algn="just"/>
            <a:r>
              <a:rPr lang="it-IT" dirty="0" smtClean="0"/>
              <a:t>Parallele,</a:t>
            </a:r>
            <a:r>
              <a:rPr lang="it-IT" dirty="0"/>
              <a:t> se hanno in comune un punto della </a:t>
            </a:r>
            <a:r>
              <a:rPr lang="it-IT" dirty="0" smtClean="0"/>
              <a:t>circonferenza </a:t>
            </a:r>
            <a:r>
              <a:rPr lang="it-IT" dirty="0"/>
              <a:t>γ</a:t>
            </a:r>
            <a:r>
              <a:rPr lang="it-IT" dirty="0" smtClean="0"/>
              <a:t> </a:t>
            </a:r>
            <a:r>
              <a:rPr lang="it-IT" dirty="0"/>
              <a:t>che delimita il piano di </a:t>
            </a:r>
            <a:r>
              <a:rPr lang="it-IT" dirty="0" smtClean="0"/>
              <a:t>Klein.</a:t>
            </a:r>
            <a:endParaRPr lang="it-IT" dirty="0"/>
          </a:p>
          <a:p>
            <a:pPr algn="just"/>
            <a:r>
              <a:rPr lang="it-IT" dirty="0" err="1" smtClean="0"/>
              <a:t>Ultraparallele</a:t>
            </a:r>
            <a:r>
              <a:rPr lang="it-IT" dirty="0" smtClean="0"/>
              <a:t>, quando non hanno in comune né un punto del piano di Klein né un punto della circonferenza </a:t>
            </a:r>
            <a:r>
              <a:rPr lang="el-GR" dirty="0" smtClean="0"/>
              <a:t>γ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3074" name="Picture 2" descr="http://www.isit100.fe.it/~maccaferri.m/geometrie/immagini/klein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82" y="2780928"/>
            <a:ext cx="3168352" cy="286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5536" y="156956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/>
              <a:t>Nel modello di Klein, due rette sono:</a:t>
            </a:r>
          </a:p>
          <a:p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4003932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Klein: la misura dei segmenti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901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Si presentò il problema di definire la distanza che, tra l'altro, renda le rette infinitamente lunghe. Questa definizione richiede l'uso dei logaritmi e si dà nel seguente modo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356992"/>
            <a:ext cx="51845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700" dirty="0" smtClean="0"/>
              <a:t>Considerato </a:t>
            </a:r>
            <a:r>
              <a:rPr lang="it-IT" sz="2700" dirty="0"/>
              <a:t>il segmento AB, lo si prolunga (in una retta) fino ad incontrare in M ed N la circonferenza limite del nostro piano di Klein. Si pone </a:t>
            </a:r>
            <a:r>
              <a:rPr lang="it-IT" sz="2700" dirty="0" smtClean="0"/>
              <a:t>poi: </a:t>
            </a:r>
            <a:endParaRPr lang="it-IT" sz="2700" dirty="0"/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23"/>
          <a:stretch/>
        </p:blipFill>
        <p:spPr bwMode="auto">
          <a:xfrm>
            <a:off x="1484456" y="5584202"/>
            <a:ext cx="2943528" cy="581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114" y="3413675"/>
            <a:ext cx="3185641" cy="282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775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Klein: la misura dei segmenti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06352" cy="197396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Casi limite:</a:t>
            </a:r>
          </a:p>
          <a:p>
            <a:pPr algn="just"/>
            <a:r>
              <a:rPr lang="it-IT" dirty="0" smtClean="0"/>
              <a:t>Se A e B coincidono, la distanza è zero, infatti AM=BM e AN=BN, quindi:</a:t>
            </a:r>
          </a:p>
          <a:p>
            <a:pPr algn="just"/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60848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8"/>
          <a:stretch/>
        </p:blipFill>
        <p:spPr bwMode="auto">
          <a:xfrm>
            <a:off x="539552" y="3356993"/>
            <a:ext cx="482453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275856" y="4466436"/>
            <a:ext cx="54726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it-IT" sz="2700" dirty="0"/>
              <a:t>Se A coincide con M e B coincide con N, la distanza è infinita, infatti </a:t>
            </a:r>
            <a:r>
              <a:rPr lang="it-IT" sz="2700" dirty="0" smtClean="0"/>
              <a:t>AM=BN=0 </a:t>
            </a:r>
            <a:endParaRPr lang="it-IT" sz="27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79" y="4293096"/>
            <a:ext cx="217447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9" r="26635" b="-6762"/>
          <a:stretch/>
        </p:blipFill>
        <p:spPr bwMode="auto">
          <a:xfrm>
            <a:off x="3556000" y="5805264"/>
            <a:ext cx="4049486" cy="50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43" r="7982" b="-81317"/>
          <a:stretch/>
        </p:blipFill>
        <p:spPr bwMode="auto">
          <a:xfrm>
            <a:off x="7605486" y="5805264"/>
            <a:ext cx="312462" cy="86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466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276</TotalTime>
  <Words>1060</Words>
  <Application>Microsoft Office PowerPoint</Application>
  <PresentationFormat>Presentazione su schermo (4:3)</PresentationFormat>
  <Paragraphs>77</Paragraphs>
  <Slides>19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Città</vt:lpstr>
      <vt:lpstr>Geometrie non euclidee: la geometria iperbolica</vt:lpstr>
      <vt:lpstr>Il V postulato di Euclide</vt:lpstr>
      <vt:lpstr>Le geometrie non euclidee</vt:lpstr>
      <vt:lpstr>Il modello di Klein</vt:lpstr>
      <vt:lpstr>Il modello di Klein: i termini primitivi</vt:lpstr>
      <vt:lpstr>Il modello di Klein: i termini primitivi</vt:lpstr>
      <vt:lpstr>Il modello di Klein: le caratteristiche</vt:lpstr>
      <vt:lpstr>Il modello di Klein: la misura dei segmenti</vt:lpstr>
      <vt:lpstr>Il modello di Klein: la misura dei segmenti</vt:lpstr>
      <vt:lpstr>Il modello di Klein: la misura degli angoli</vt:lpstr>
      <vt:lpstr>Il modello di Poincaré: i termini primitivi</vt:lpstr>
      <vt:lpstr>Il modello di Poincaré: i termini primitivi</vt:lpstr>
      <vt:lpstr>Il modello di Poincaré: le caratteristiche</vt:lpstr>
      <vt:lpstr>Il modello di Poincaré: le caratteristiche</vt:lpstr>
      <vt:lpstr>Il modello di Poincaré: la misura degli angoli</vt:lpstr>
      <vt:lpstr>Il modello di Poincaré: la misura degli angoli</vt:lpstr>
      <vt:lpstr>Il modello di Poincaré: la misura dei segmenti</vt:lpstr>
      <vt:lpstr>Il modello di Poincaré: la misura dei segmenti</vt:lpstr>
      <vt:lpstr>FONTI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Giometrie non euclidee: la geometria iperbolica</dc:title>
  <dc:creator>Matteo</dc:creator>
  <cp:lastModifiedBy>Matteo Flocco</cp:lastModifiedBy>
  <cp:revision>32</cp:revision>
  <dcterms:created xsi:type="dcterms:W3CDTF">2014-09-18T14:06:18Z</dcterms:created>
  <dcterms:modified xsi:type="dcterms:W3CDTF">2014-09-18T21:09:48Z</dcterms:modified>
</cp:coreProperties>
</file>