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1"/>
  </p:notesMasterIdLst>
  <p:sldIdLst>
    <p:sldId id="256" r:id="rId2"/>
    <p:sldId id="257" r:id="rId3"/>
    <p:sldId id="258" r:id="rId4"/>
    <p:sldId id="273" r:id="rId5"/>
    <p:sldId id="261" r:id="rId6"/>
    <p:sldId id="265" r:id="rId7"/>
    <p:sldId id="267" r:id="rId8"/>
    <p:sldId id="259" r:id="rId9"/>
    <p:sldId id="275" r:id="rId10"/>
    <p:sldId id="274" r:id="rId11"/>
    <p:sldId id="262" r:id="rId12"/>
    <p:sldId id="263" r:id="rId13"/>
    <p:sldId id="276" r:id="rId14"/>
    <p:sldId id="268" r:id="rId15"/>
    <p:sldId id="269" r:id="rId16"/>
    <p:sldId id="277" r:id="rId17"/>
    <p:sldId id="278" r:id="rId18"/>
    <p:sldId id="279" r:id="rId19"/>
    <p:sldId id="280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660"/>
  </p:normalViewPr>
  <p:slideViewPr>
    <p:cSldViewPr>
      <p:cViewPr>
        <p:scale>
          <a:sx n="66" d="100"/>
          <a:sy n="66" d="100"/>
        </p:scale>
        <p:origin x="-1518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50D22-FE00-42EC-94B8-9BFFEACA8C07}" type="datetimeFigureOut">
              <a:rPr lang="it-IT" smtClean="0"/>
              <a:t>18/09/2014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BF4153-0EA2-4808-AFE1-52049F7FC6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2458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F4153-0EA2-4808-AFE1-52049F7FC6C4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4656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F4153-0EA2-4808-AFE1-52049F7FC6C4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0632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F4153-0EA2-4808-AFE1-52049F7FC6C4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1597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F4153-0EA2-4808-AFE1-52049F7FC6C4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5722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err="1" smtClean="0"/>
              <a:t>Parallel</a:t>
            </a:r>
            <a:r>
              <a:rPr lang="it-IT" dirty="0" smtClean="0"/>
              <a:t> disegno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F4153-0EA2-4808-AFE1-52049F7FC6C4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0161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Immagine disegno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F4153-0EA2-4808-AFE1-52049F7FC6C4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48838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F4153-0EA2-4808-AFE1-52049F7FC6C4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1597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18/09/2014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18/09/2014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F49D355-16BD-4E45-BD9A-5EA878CF7CBD}" type="datetimeFigureOut">
              <a:rPr lang="it-IT" smtClean="0"/>
              <a:t>18/09/2014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18/09/2014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egnaposto contenut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contenut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Oval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3" name="Tito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18/09/2014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18/09/2014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egnaposto contenut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ttore 1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F49D355-16BD-4E45-BD9A-5EA878CF7CBD}" type="datetimeFigureOut">
              <a:rPr lang="it-IT" smtClean="0"/>
              <a:t>18/09/2014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18/09/2014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>
    <p:push dir="u"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it100.fe.it/~maccaferri.m/geometrie/poincare.htm" TargetMode="External"/><Relationship Id="rId2" Type="http://schemas.openxmlformats.org/officeDocument/2006/relationships/hyperlink" Target="http://www.batmath.it/matematica/a_ageo/cap1/klein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sit100.fe.it/~maccaferri.m/geometrie/geometria_iperbolica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LUDOVICA DE SANCTIS, VC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Geometrie non euclidee:</a:t>
            </a:r>
            <a:br>
              <a:rPr lang="it-IT" dirty="0" smtClean="0"/>
            </a:br>
            <a:r>
              <a:rPr lang="it-IT" dirty="0" smtClean="0"/>
              <a:t>la geometria iperbolica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768458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modello di Klein: la misura </a:t>
            </a:r>
            <a:r>
              <a:rPr lang="it-IT" dirty="0" smtClean="0"/>
              <a:t>degli angoli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6070448" cy="45720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it-IT" dirty="0" smtClean="0"/>
              <a:t>Il triangolo PAB coincide di fatto con un triangolo euclideo interno al cerchio, e come tale ha somma degli angoli interni pari a 180°. Dal momento che in un triangolo iperbolico tale somma deve essere minore di 180° , la misura iperbolica degli angoli deve essere diversa da quella euclidea: per esprimere queste particolarità si dice che il modello di Klein non è conforme. In sostanza , dunque, il modello di Klein non consente di ‘vedere’ le misure degli angoli. In particolare, dati due angoli in tale modello, non sappiamo dire se sono uguali.</a:t>
            </a:r>
            <a:endParaRPr lang="it-IT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348880"/>
            <a:ext cx="2376264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97264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modello di </a:t>
            </a:r>
            <a:r>
              <a:rPr lang="it-IT" dirty="0" err="1" smtClean="0"/>
              <a:t>Poincaré</a:t>
            </a:r>
            <a:r>
              <a:rPr lang="it-IT" dirty="0" smtClean="0"/>
              <a:t>: i termini primitivi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11098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Fissata una </a:t>
            </a:r>
            <a:r>
              <a:rPr lang="it-IT" dirty="0" smtClean="0"/>
              <a:t>circonferenza </a:t>
            </a:r>
            <a:r>
              <a:rPr lang="it-IT" dirty="0"/>
              <a:t>K</a:t>
            </a:r>
            <a:r>
              <a:rPr lang="it-IT" dirty="0" smtClean="0"/>
              <a:t>, </a:t>
            </a:r>
            <a:r>
              <a:rPr lang="it-IT" dirty="0"/>
              <a:t>è possibile definire i termini primitivi:</a:t>
            </a:r>
          </a:p>
          <a:p>
            <a:pPr marL="0" indent="0">
              <a:buNone/>
            </a:pPr>
            <a:endParaRPr lang="it-IT" strike="sngStrike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23528" y="3269883"/>
            <a:ext cx="4248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700" dirty="0" smtClean="0"/>
              <a:t>PIANO</a:t>
            </a:r>
            <a:r>
              <a:rPr lang="it-IT" sz="2700" dirty="0"/>
              <a:t>: insieme dei punti interni a K, cioè la regione di piano interna a </a:t>
            </a:r>
            <a:r>
              <a:rPr lang="it-IT" sz="2700" dirty="0" smtClean="0"/>
              <a:t>K.</a:t>
            </a:r>
            <a:endParaRPr lang="it-IT" sz="2700" dirty="0"/>
          </a:p>
          <a:p>
            <a:endParaRPr lang="it-IT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502371"/>
            <a:ext cx="3714750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87443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modello di </a:t>
            </a:r>
            <a:r>
              <a:rPr lang="it-IT" dirty="0" err="1"/>
              <a:t>Poincaré</a:t>
            </a:r>
            <a:r>
              <a:rPr lang="it-IT" dirty="0"/>
              <a:t>: i termini primitivi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90728" cy="1541912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PUNTO: punto interno a K, cioè un punto che appartiene al cerchio esclusi i punti del bordo della </a:t>
            </a:r>
            <a:r>
              <a:rPr lang="it-IT" dirty="0" smtClean="0"/>
              <a:t>conica</a:t>
            </a:r>
            <a:r>
              <a:rPr lang="it-IT" dirty="0"/>
              <a:t>.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283968" y="3025220"/>
            <a:ext cx="446449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it-IT" sz="2600" dirty="0" smtClean="0"/>
              <a:t>RETTA</a:t>
            </a:r>
            <a:r>
              <a:rPr lang="it-IT" sz="2600" dirty="0"/>
              <a:t>: diametro di K, oppure arco di circonferenza interno a K e ortogonale al suo </a:t>
            </a:r>
            <a:r>
              <a:rPr lang="it-IT" sz="2600" dirty="0" smtClean="0"/>
              <a:t>bordo</a:t>
            </a:r>
            <a:r>
              <a:rPr lang="it-IT" sz="2600" dirty="0"/>
              <a:t>.</a:t>
            </a:r>
            <a:endParaRPr lang="it-IT" sz="2600" dirty="0" smtClean="0"/>
          </a:p>
          <a:p>
            <a:pPr marL="342900" indent="-34290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it-IT" sz="2600" dirty="0" smtClean="0"/>
              <a:t>SEMIRETTA</a:t>
            </a:r>
            <a:r>
              <a:rPr lang="it-IT" sz="2600" dirty="0"/>
              <a:t>: ciascuna delle due parti in cui la </a:t>
            </a:r>
            <a:r>
              <a:rPr lang="it-IT" sz="2600" dirty="0" smtClean="0"/>
              <a:t>retta DC </a:t>
            </a:r>
            <a:r>
              <a:rPr lang="it-IT" sz="2600" dirty="0"/>
              <a:t>è divisa da un suo </a:t>
            </a:r>
            <a:r>
              <a:rPr lang="it-IT" sz="2600" dirty="0" smtClean="0"/>
              <a:t>punto.</a:t>
            </a:r>
            <a:endParaRPr lang="it-IT" sz="2600" dirty="0"/>
          </a:p>
          <a:p>
            <a:endParaRPr lang="it-IT" sz="2400" dirty="0"/>
          </a:p>
          <a:p>
            <a:endParaRPr lang="it-IT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919878"/>
            <a:ext cx="3456384" cy="3317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59109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modello di </a:t>
            </a:r>
            <a:r>
              <a:rPr lang="it-IT" dirty="0" err="1"/>
              <a:t>Poincaré</a:t>
            </a:r>
            <a:r>
              <a:rPr lang="it-IT" dirty="0"/>
              <a:t>: le caratteristiche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1397896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/>
              <a:t>Nel modello di </a:t>
            </a:r>
            <a:r>
              <a:rPr lang="it-IT" dirty="0" err="1"/>
              <a:t>Poincaré</a:t>
            </a:r>
            <a:r>
              <a:rPr lang="it-IT" dirty="0"/>
              <a:t> due rette iperboliche si intersecano al massimo in un punto, quindi due rette possono essere: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23528" y="2996952"/>
            <a:ext cx="489654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400" dirty="0" smtClean="0"/>
              <a:t>Incidenti,</a:t>
            </a:r>
            <a:r>
              <a:rPr lang="it-IT" sz="2400" dirty="0"/>
              <a:t> se hanno in comune un punto </a:t>
            </a:r>
            <a:r>
              <a:rPr lang="it-IT" sz="2400" dirty="0" smtClean="0"/>
              <a:t>P</a:t>
            </a:r>
            <a:r>
              <a:rPr lang="it-IT" sz="2400" dirty="0"/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400" dirty="0"/>
              <a:t>P</a:t>
            </a:r>
            <a:r>
              <a:rPr lang="it-IT" sz="2400" dirty="0" smtClean="0"/>
              <a:t>arallele</a:t>
            </a:r>
            <a:r>
              <a:rPr lang="it-IT" sz="2400" dirty="0"/>
              <a:t> se non si incontrano in punti interni a K, ma sono tangenti in un punto di </a:t>
            </a:r>
            <a:r>
              <a:rPr lang="it-IT" sz="2400" dirty="0" smtClean="0"/>
              <a:t>K</a:t>
            </a:r>
            <a:r>
              <a:rPr lang="it-IT" sz="2400" dirty="0"/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400" dirty="0" err="1" smtClean="0"/>
              <a:t>Ultraparallele</a:t>
            </a:r>
            <a:r>
              <a:rPr lang="it-IT" sz="2400" dirty="0" smtClean="0"/>
              <a:t>, se </a:t>
            </a:r>
            <a:r>
              <a:rPr lang="it-IT" sz="2400" dirty="0"/>
              <a:t>non si incontrano </a:t>
            </a:r>
            <a:r>
              <a:rPr lang="it-IT" sz="2400" dirty="0" err="1"/>
              <a:t>nè</a:t>
            </a:r>
            <a:r>
              <a:rPr lang="it-IT" sz="2400" dirty="0"/>
              <a:t> in punti di K </a:t>
            </a:r>
            <a:r>
              <a:rPr lang="it-IT" sz="2400" dirty="0" err="1"/>
              <a:t>nè</a:t>
            </a:r>
            <a:r>
              <a:rPr lang="it-IT" sz="2400" dirty="0"/>
              <a:t> in punti ad essa interni.</a:t>
            </a:r>
          </a:p>
          <a:p>
            <a:endParaRPr lang="it-IT" sz="16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564904"/>
            <a:ext cx="3619500" cy="367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18080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modello di </a:t>
            </a:r>
            <a:r>
              <a:rPr lang="it-IT" dirty="0" err="1" smtClean="0"/>
              <a:t>Poincaré</a:t>
            </a:r>
            <a:r>
              <a:rPr lang="it-IT" dirty="0" smtClean="0"/>
              <a:t>: le caratteristiche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16139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 smtClean="0"/>
              <a:t>Inoltre:</a:t>
            </a:r>
          </a:p>
          <a:p>
            <a:pPr algn="just"/>
            <a:r>
              <a:rPr lang="it-IT" dirty="0"/>
              <a:t>D</a:t>
            </a:r>
            <a:r>
              <a:rPr lang="it-IT" dirty="0" smtClean="0"/>
              <a:t>ati </a:t>
            </a:r>
            <a:r>
              <a:rPr lang="it-IT" dirty="0"/>
              <a:t>due punti distinti A, B del piano esiste una e una sola retta che li </a:t>
            </a:r>
            <a:r>
              <a:rPr lang="it-IT" dirty="0" smtClean="0"/>
              <a:t>contiene.</a:t>
            </a:r>
            <a:endParaRPr lang="it-IT" dirty="0"/>
          </a:p>
          <a:p>
            <a:pPr algn="just"/>
            <a:endParaRPr lang="it-IT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636912"/>
            <a:ext cx="3609975" cy="366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323528" y="3140968"/>
            <a:ext cx="46805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it-IT" sz="2700" dirty="0"/>
              <a:t>Prese tre rette iperboliche r, s, t, se r è parallela ad s ed s è parallela a t, non si può dedurre che r è parallela a t.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365394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Il modello di </a:t>
            </a:r>
            <a:r>
              <a:rPr lang="it-IT" dirty="0" err="1"/>
              <a:t>Poincaré</a:t>
            </a:r>
            <a:r>
              <a:rPr lang="it-IT" dirty="0"/>
              <a:t>: </a:t>
            </a:r>
            <a:r>
              <a:rPr lang="it-IT" dirty="0" smtClean="0"/>
              <a:t>la misura degli angoli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23528" y="1737320"/>
            <a:ext cx="4558280" cy="4572000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 smtClean="0"/>
              <a:t>Due </a:t>
            </a:r>
            <a:r>
              <a:rPr lang="it-IT" dirty="0"/>
              <a:t>rette iperboliche che si intersecano formano angoli iperbolici. L'ampiezza di questo angolo è data dall'ampiezza in radianti dell'angolo formato dalle tangenti (in senso euclideo) alle rette iperboliche nel loro punto d'intersezione</a:t>
            </a:r>
            <a:r>
              <a:rPr lang="it-IT" dirty="0" smtClean="0"/>
              <a:t>. </a:t>
            </a:r>
            <a:endParaRPr lang="it-IT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988840"/>
            <a:ext cx="3657600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44735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modello di </a:t>
            </a:r>
            <a:r>
              <a:rPr lang="it-IT" dirty="0" err="1"/>
              <a:t>Poincaré</a:t>
            </a:r>
            <a:r>
              <a:rPr lang="it-IT" dirty="0"/>
              <a:t>: la misura degli angoli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270248" cy="45720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 err="1"/>
              <a:t>Poincaré</a:t>
            </a:r>
            <a:r>
              <a:rPr lang="it-IT" dirty="0"/>
              <a:t> riesce </a:t>
            </a:r>
            <a:r>
              <a:rPr lang="it-IT" dirty="0" smtClean="0"/>
              <a:t>così a </a:t>
            </a:r>
            <a:r>
              <a:rPr lang="it-IT" dirty="0"/>
              <a:t>superare il difetto del modello di Klein riguardo alla misurazione degli angoli</a:t>
            </a:r>
            <a:r>
              <a:rPr lang="it-IT" dirty="0" smtClean="0"/>
              <a:t>: la somma degli angoli interni di un triangolo iperbolico, come si può notare facilmente dal disegno, è sempre minore di 180°. Il modello di </a:t>
            </a:r>
            <a:r>
              <a:rPr lang="it-IT" dirty="0" err="1"/>
              <a:t>P</a:t>
            </a:r>
            <a:r>
              <a:rPr lang="it-IT" dirty="0" err="1" smtClean="0"/>
              <a:t>oincaré</a:t>
            </a:r>
            <a:r>
              <a:rPr lang="it-IT" dirty="0" smtClean="0"/>
              <a:t> è quindi un modello conforme del piano iperbolico.</a:t>
            </a:r>
            <a:endParaRPr lang="it-IT" dirty="0"/>
          </a:p>
          <a:p>
            <a:endParaRPr lang="it-IT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844824"/>
            <a:ext cx="4057125" cy="3950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42156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modello di </a:t>
            </a:r>
            <a:r>
              <a:rPr lang="it-IT" dirty="0" err="1" smtClean="0"/>
              <a:t>Poincaré</a:t>
            </a:r>
            <a:r>
              <a:rPr lang="it-IT" dirty="0" smtClean="0"/>
              <a:t>: la misura dei segmenti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9658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 smtClean="0"/>
              <a:t>Il procedimento per misurare i segmenti è analogo a quello usato nel modello di Klein, quindi: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95536" y="2708920"/>
            <a:ext cx="5184576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700" dirty="0" smtClean="0"/>
              <a:t>Considerato </a:t>
            </a:r>
            <a:r>
              <a:rPr lang="it-IT" sz="2700" dirty="0"/>
              <a:t>il segmento AB, lo si prolunga (in una retta) fino ad incontrare in M ed N la circonferenza limite del nostro piano di </a:t>
            </a:r>
            <a:r>
              <a:rPr lang="it-IT" sz="2700" dirty="0" err="1" smtClean="0"/>
              <a:t>Poincaré</a:t>
            </a:r>
            <a:r>
              <a:rPr lang="it-IT" sz="2700" dirty="0" smtClean="0"/>
              <a:t>. </a:t>
            </a:r>
            <a:r>
              <a:rPr lang="it-IT" sz="2700" dirty="0"/>
              <a:t>Si pone </a:t>
            </a:r>
            <a:r>
              <a:rPr lang="it-IT" sz="2700" dirty="0" smtClean="0"/>
              <a:t>poi: </a:t>
            </a:r>
            <a:endParaRPr lang="it-IT" sz="2700" dirty="0"/>
          </a:p>
          <a:p>
            <a:endParaRPr lang="it-I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523"/>
          <a:stretch/>
        </p:blipFill>
        <p:spPr bwMode="auto">
          <a:xfrm>
            <a:off x="1331640" y="5229200"/>
            <a:ext cx="2943528" cy="581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06" y="2708920"/>
            <a:ext cx="3117066" cy="307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04724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Il modello di </a:t>
            </a:r>
            <a:r>
              <a:rPr lang="it-IT" dirty="0" err="1" smtClean="0"/>
              <a:t>Poincaré</a:t>
            </a:r>
            <a:r>
              <a:rPr lang="it-IT" dirty="0" smtClean="0"/>
              <a:t>: </a:t>
            </a:r>
            <a:r>
              <a:rPr lang="it-IT" dirty="0"/>
              <a:t>la misura dei segmenti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5206352" cy="1973960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 smtClean="0"/>
              <a:t>Casi limite:</a:t>
            </a:r>
          </a:p>
          <a:p>
            <a:pPr algn="just"/>
            <a:r>
              <a:rPr lang="it-IT" dirty="0" smtClean="0"/>
              <a:t>Se A e B coincidono, la distanza è zero, infatti AM=BM e AN=BN, quindi:</a:t>
            </a:r>
          </a:p>
          <a:p>
            <a:pPr algn="just"/>
            <a:endParaRPr lang="it-IT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28"/>
          <a:stretch/>
        </p:blipFill>
        <p:spPr bwMode="auto">
          <a:xfrm>
            <a:off x="539552" y="3356993"/>
            <a:ext cx="4824536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3275856" y="4466436"/>
            <a:ext cx="547260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algn="just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it-IT" sz="2700" dirty="0"/>
              <a:t>Se A coincide con M e B coincide con N, la distanza è infinita, infatti </a:t>
            </a:r>
            <a:r>
              <a:rPr lang="it-IT" sz="2700" dirty="0" smtClean="0"/>
              <a:t>AM=BN=0 </a:t>
            </a:r>
            <a:endParaRPr lang="it-IT" sz="27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648943"/>
            <a:ext cx="2890639" cy="2795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959228"/>
            <a:ext cx="2525193" cy="2353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78" r="54730" b="-6762"/>
          <a:stretch/>
        </p:blipFill>
        <p:spPr bwMode="auto">
          <a:xfrm>
            <a:off x="3555999" y="5805264"/>
            <a:ext cx="2529384" cy="507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79" r="26635" b="-6762"/>
          <a:stretch/>
        </p:blipFill>
        <p:spPr bwMode="auto">
          <a:xfrm>
            <a:off x="3556000" y="5805264"/>
            <a:ext cx="4049486" cy="507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243" r="7982" b="-81317"/>
          <a:stretch/>
        </p:blipFill>
        <p:spPr bwMode="auto">
          <a:xfrm>
            <a:off x="7605486" y="5805264"/>
            <a:ext cx="312462" cy="861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84865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Lineamenti.MATH</a:t>
            </a:r>
            <a:r>
              <a:rPr lang="it-IT" dirty="0"/>
              <a:t> BLU (Geometria nel piano euclideo) – </a:t>
            </a:r>
            <a:r>
              <a:rPr lang="it-IT" dirty="0" err="1"/>
              <a:t>Dodero</a:t>
            </a:r>
            <a:r>
              <a:rPr lang="it-IT" dirty="0"/>
              <a:t>; Barboncini; Manfredi</a:t>
            </a:r>
          </a:p>
          <a:p>
            <a:r>
              <a:rPr lang="it-IT" dirty="0">
                <a:hlinkClick r:id="rId2"/>
              </a:rPr>
              <a:t>http://</a:t>
            </a:r>
            <a:r>
              <a:rPr lang="it-IT" dirty="0" smtClean="0">
                <a:hlinkClick r:id="rId2"/>
              </a:rPr>
              <a:t>www.batmath.it/matematica/a_ageo/cap1/klein.htm</a:t>
            </a:r>
            <a:endParaRPr lang="it-IT" dirty="0" smtClean="0"/>
          </a:p>
          <a:p>
            <a:r>
              <a:rPr lang="it-IT" dirty="0" smtClean="0">
                <a:hlinkClick r:id="rId3"/>
              </a:rPr>
              <a:t>http</a:t>
            </a:r>
            <a:r>
              <a:rPr lang="it-IT" dirty="0">
                <a:hlinkClick r:id="rId3"/>
              </a:rPr>
              <a:t>://www.isit100.fe.it/~</a:t>
            </a:r>
            <a:r>
              <a:rPr lang="it-IT" dirty="0" smtClean="0">
                <a:hlinkClick r:id="rId3"/>
              </a:rPr>
              <a:t>maccaferri.m/geometrie/poincare.htm</a:t>
            </a:r>
            <a:endParaRPr lang="it-IT" dirty="0" smtClean="0"/>
          </a:p>
          <a:p>
            <a:r>
              <a:rPr lang="it-IT" dirty="0">
                <a:hlinkClick r:id="rId4"/>
              </a:rPr>
              <a:t>http://www.isit100.fe.it/~</a:t>
            </a:r>
            <a:r>
              <a:rPr lang="it-IT" dirty="0" smtClean="0">
                <a:hlinkClick r:id="rId4"/>
              </a:rPr>
              <a:t>maccaferri.m/geometrie/geometria_iperbolica.htm</a:t>
            </a:r>
            <a:endParaRPr lang="it-IT" dirty="0" smtClean="0"/>
          </a:p>
          <a:p>
            <a:r>
              <a:rPr lang="it-IT" dirty="0"/>
              <a:t>Geometrie non euclidee – Silvia Benvenuti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884854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V postulato di Euclide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it-IT" dirty="0"/>
              <a:t>Il V postulato di Euclide, più noto come il Postulato delle parallele, ha rappresentato il punto cruciale per lo sviluppo della Geometria e della stessa Matematica. </a:t>
            </a:r>
            <a:r>
              <a:rPr lang="it-IT" dirty="0" smtClean="0"/>
              <a:t>L’enunciato di tale postulato è:</a:t>
            </a:r>
          </a:p>
          <a:p>
            <a:pPr marL="0" indent="0" algn="ctr">
              <a:buNone/>
            </a:pPr>
            <a:r>
              <a:rPr lang="it-IT" i="1" dirty="0" smtClean="0"/>
              <a:t>‘Per un punto esterno a una retta data passa una e una sola parallela ad essa’</a:t>
            </a:r>
          </a:p>
          <a:p>
            <a:pPr marL="0" indent="0" algn="just">
              <a:buNone/>
            </a:pPr>
            <a:r>
              <a:rPr lang="it-IT" dirty="0" smtClean="0"/>
              <a:t>Una delle dirette implicazioni del Postulato delle parallele, oltre al teorema di Pitagora, è il teorema della somma degli angoli interni di un triangolo, il quale afferma che:</a:t>
            </a:r>
          </a:p>
          <a:p>
            <a:pPr marL="0" indent="0" algn="ctr">
              <a:buNone/>
            </a:pPr>
            <a:r>
              <a:rPr lang="it-IT" i="1" dirty="0" smtClean="0"/>
              <a:t>‘La somma degli angoli interni di un triangolo qualsiasi è pari ad un angolo </a:t>
            </a:r>
            <a:r>
              <a:rPr lang="it-IT" i="1" dirty="0" err="1" smtClean="0"/>
              <a:t>piatto’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4968727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geometrie non euclidee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Durante il corso della storia, numerosi furono coloro i quali misero in dubbio la validità del Postulato delle parallele.</a:t>
            </a:r>
          </a:p>
          <a:p>
            <a:pPr marL="0" indent="0" algn="just">
              <a:buNone/>
            </a:pPr>
            <a:r>
              <a:rPr lang="it-IT" dirty="0"/>
              <a:t>Fu così </a:t>
            </a:r>
            <a:r>
              <a:rPr lang="it-IT" dirty="0" smtClean="0"/>
              <a:t>che, modificando il V postulato, vennero sviluppate delle geometrie non euclidee, tra cui quella iperbolica. In essa, tale postulato viene sostituito con </a:t>
            </a:r>
            <a:r>
              <a:rPr lang="it-IT" dirty="0"/>
              <a:t>il seguente</a:t>
            </a:r>
            <a:r>
              <a:rPr lang="it-IT" dirty="0" smtClean="0"/>
              <a:t>:</a:t>
            </a:r>
          </a:p>
          <a:p>
            <a:pPr marL="0" indent="0" algn="ctr">
              <a:buNone/>
            </a:pPr>
            <a:r>
              <a:rPr lang="it-IT" i="1" dirty="0" smtClean="0"/>
              <a:t>‘Per </a:t>
            </a:r>
            <a:r>
              <a:rPr lang="it-IT" i="1" dirty="0"/>
              <a:t>un punto del piano si può condurre più di una retta parallela a una retta </a:t>
            </a:r>
            <a:r>
              <a:rPr lang="it-IT" i="1" dirty="0" smtClean="0"/>
              <a:t>data’</a:t>
            </a:r>
          </a:p>
        </p:txBody>
      </p:sp>
    </p:spTree>
    <p:extLst>
      <p:ext uri="{BB962C8B-B14F-4D97-AF65-F5344CB8AC3E}">
        <p14:creationId xmlns:p14="http://schemas.microsoft.com/office/powerpoint/2010/main" val="4064777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modello di Klein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01752" y="2276872"/>
            <a:ext cx="4990328" cy="2982072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/>
              <a:t>Il matematico Klein propose un modello di geometria iperbolica in cui gli enti geometrici fondamentali (punto e retta) soddisfano tutti gli assiomi della geometria euclidea, tranne quello delle parallele.</a:t>
            </a:r>
          </a:p>
          <a:p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971548"/>
            <a:ext cx="3293567" cy="368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2701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modello di Klein: i termini primitivi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01752" y="2996952"/>
            <a:ext cx="4990328" cy="3198096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PIANO</a:t>
            </a:r>
            <a:r>
              <a:rPr lang="it-IT" dirty="0"/>
              <a:t>: insieme dei punti interni a </a:t>
            </a:r>
            <a:r>
              <a:rPr lang="el-GR" dirty="0" smtClean="0"/>
              <a:t>γ</a:t>
            </a:r>
            <a:r>
              <a:rPr lang="it-IT" dirty="0" smtClean="0"/>
              <a:t>, </a:t>
            </a:r>
            <a:r>
              <a:rPr lang="it-IT" dirty="0"/>
              <a:t>cioè la regione di piano interna a </a:t>
            </a:r>
            <a:r>
              <a:rPr lang="el-GR" dirty="0" smtClean="0"/>
              <a:t>γ</a:t>
            </a:r>
            <a:r>
              <a:rPr lang="it-IT" dirty="0" smtClean="0"/>
              <a:t>.</a:t>
            </a:r>
          </a:p>
          <a:p>
            <a:pPr algn="just"/>
            <a:r>
              <a:rPr lang="it-IT" dirty="0" smtClean="0"/>
              <a:t>SEMIPIANO</a:t>
            </a:r>
            <a:r>
              <a:rPr lang="it-IT" dirty="0"/>
              <a:t>: ciascuna delle due parti in cui una corda </a:t>
            </a:r>
            <a:r>
              <a:rPr lang="it-IT" dirty="0" smtClean="0"/>
              <a:t>AB </a:t>
            </a:r>
            <a:r>
              <a:rPr lang="it-IT" dirty="0"/>
              <a:t>divide la regione interna di </a:t>
            </a:r>
            <a:r>
              <a:rPr lang="el-GR" dirty="0" smtClean="0"/>
              <a:t>γ</a:t>
            </a:r>
            <a:r>
              <a:rPr lang="it-IT" dirty="0" smtClean="0"/>
              <a:t>, </a:t>
            </a:r>
            <a:r>
              <a:rPr lang="it-IT" dirty="0"/>
              <a:t>cioè divide il nostro piano.</a:t>
            </a:r>
          </a:p>
          <a:p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852936"/>
            <a:ext cx="3341687" cy="343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323527" y="1556792"/>
            <a:ext cx="845425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it-IT" sz="2700" dirty="0"/>
              <a:t>Fissata una conica </a:t>
            </a:r>
            <a:r>
              <a:rPr lang="el-GR" sz="2700" dirty="0"/>
              <a:t>γ</a:t>
            </a:r>
            <a:r>
              <a:rPr lang="it-IT" sz="2700" dirty="0"/>
              <a:t> (un'ellisse o una circonferenza), considerando in questo caso una circonferenza, è possibile definire i termini primitivi: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6537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modello di Klein: i termini primitivi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0255" y="1484784"/>
            <a:ext cx="2632185" cy="2380411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376033" y="1916832"/>
            <a:ext cx="54726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 smtClean="0"/>
              <a:t>PUNTO</a:t>
            </a:r>
            <a:r>
              <a:rPr lang="it-IT" sz="2400" dirty="0"/>
              <a:t>: punto interno a </a:t>
            </a:r>
            <a:r>
              <a:rPr lang="el-GR" sz="2400" dirty="0" smtClean="0"/>
              <a:t>γ</a:t>
            </a:r>
            <a:r>
              <a:rPr lang="it-IT" sz="2400" dirty="0" smtClean="0"/>
              <a:t>, </a:t>
            </a:r>
            <a:r>
              <a:rPr lang="it-IT" sz="2400" dirty="0"/>
              <a:t>cioè un punto che appartiene al cerchio esclusi i punti del bordo della conica</a:t>
            </a:r>
          </a:p>
          <a:p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923928" y="3906380"/>
            <a:ext cx="482453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200" dirty="0"/>
              <a:t>RETTA: insieme dei punti di una corda </a:t>
            </a:r>
            <a:r>
              <a:rPr lang="it-IT" sz="2200" dirty="0" smtClean="0"/>
              <a:t>AB </a:t>
            </a:r>
            <a:r>
              <a:rPr lang="it-IT" sz="2200" dirty="0"/>
              <a:t>di </a:t>
            </a:r>
            <a:r>
              <a:rPr lang="el-GR" sz="2200" dirty="0" smtClean="0"/>
              <a:t>γ</a:t>
            </a:r>
            <a:r>
              <a:rPr lang="it-IT" sz="2200" dirty="0" smtClean="0"/>
              <a:t>, </a:t>
            </a:r>
            <a:r>
              <a:rPr lang="it-IT" sz="2200" dirty="0"/>
              <a:t>esclusi gli estremi </a:t>
            </a:r>
            <a:r>
              <a:rPr lang="it-IT" sz="2200" dirty="0" smtClean="0"/>
              <a:t>A e B </a:t>
            </a:r>
            <a:r>
              <a:rPr lang="it-IT" sz="2200" dirty="0"/>
              <a:t>(corda aperta di </a:t>
            </a:r>
            <a:r>
              <a:rPr lang="el-GR" sz="2200" dirty="0" smtClean="0"/>
              <a:t>γ</a:t>
            </a:r>
            <a:r>
              <a:rPr lang="it-IT" sz="2200" dirty="0" smtClean="0"/>
              <a:t>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200" dirty="0" smtClean="0"/>
              <a:t>SEMIRETTA: </a:t>
            </a:r>
            <a:r>
              <a:rPr lang="it-IT" sz="2200" dirty="0"/>
              <a:t>ciascuna delle due parti in cui la corda (aperta) </a:t>
            </a:r>
            <a:r>
              <a:rPr lang="it-IT" sz="2200" dirty="0" smtClean="0"/>
              <a:t>AB </a:t>
            </a:r>
            <a:r>
              <a:rPr lang="it-IT" sz="2200" dirty="0"/>
              <a:t>è divisa da un suo </a:t>
            </a:r>
            <a:r>
              <a:rPr lang="it-IT" sz="2200" dirty="0" smtClean="0"/>
              <a:t>punto.</a:t>
            </a:r>
            <a:endParaRPr lang="it-IT" sz="2200" dirty="0"/>
          </a:p>
        </p:txBody>
      </p:sp>
      <p:pic>
        <p:nvPicPr>
          <p:cNvPr id="1028" name="Picture 4" descr="http://www.isit100.fe.it/~maccaferri.m/geometrie/immagini/klein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394160"/>
            <a:ext cx="2736304" cy="2797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35052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modello di Klein: le caratteristiche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65443" y="2258919"/>
            <a:ext cx="5278360" cy="3918176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Incidenti,</a:t>
            </a:r>
            <a:r>
              <a:rPr lang="it-IT" dirty="0"/>
              <a:t> se hanno in comune un punto del piano di </a:t>
            </a:r>
            <a:r>
              <a:rPr lang="it-IT" dirty="0" smtClean="0"/>
              <a:t>Klein.</a:t>
            </a:r>
            <a:endParaRPr lang="it-IT" dirty="0"/>
          </a:p>
          <a:p>
            <a:pPr algn="just"/>
            <a:r>
              <a:rPr lang="it-IT" dirty="0" smtClean="0"/>
              <a:t>Parallele,</a:t>
            </a:r>
            <a:r>
              <a:rPr lang="it-IT" dirty="0"/>
              <a:t> se hanno in comune un punto della </a:t>
            </a:r>
            <a:r>
              <a:rPr lang="it-IT" dirty="0" smtClean="0"/>
              <a:t>circonferenza </a:t>
            </a:r>
            <a:r>
              <a:rPr lang="it-IT" dirty="0"/>
              <a:t>γ</a:t>
            </a:r>
            <a:r>
              <a:rPr lang="it-IT" dirty="0" smtClean="0"/>
              <a:t> </a:t>
            </a:r>
            <a:r>
              <a:rPr lang="it-IT" dirty="0"/>
              <a:t>che delimita il piano di </a:t>
            </a:r>
            <a:r>
              <a:rPr lang="it-IT" dirty="0" smtClean="0"/>
              <a:t>Klein.</a:t>
            </a:r>
            <a:endParaRPr lang="it-IT" dirty="0"/>
          </a:p>
          <a:p>
            <a:pPr algn="just"/>
            <a:r>
              <a:rPr lang="it-IT" dirty="0" err="1" smtClean="0"/>
              <a:t>Ultraparallele</a:t>
            </a:r>
            <a:r>
              <a:rPr lang="it-IT" dirty="0" smtClean="0"/>
              <a:t>, quando non hanno in comune né un punto del piano di Klein né un punto della circonferenza </a:t>
            </a:r>
            <a:r>
              <a:rPr lang="el-GR" dirty="0" smtClean="0"/>
              <a:t>γ</a:t>
            </a:r>
            <a:r>
              <a:rPr lang="it-IT" dirty="0" smtClean="0"/>
              <a:t>.</a:t>
            </a:r>
            <a:endParaRPr lang="it-IT" dirty="0"/>
          </a:p>
          <a:p>
            <a:endParaRPr lang="it-IT" dirty="0"/>
          </a:p>
        </p:txBody>
      </p:sp>
      <p:pic>
        <p:nvPicPr>
          <p:cNvPr id="3074" name="Picture 2" descr="http://www.isit100.fe.it/~maccaferri.m/geometrie/immagini/klein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9182" y="2780928"/>
            <a:ext cx="3168352" cy="2865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395536" y="1569566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700" dirty="0"/>
              <a:t>Nel modello di Klein, due rette sono:</a:t>
            </a:r>
          </a:p>
          <a:p>
            <a:endParaRPr lang="it-IT" sz="2700" dirty="0"/>
          </a:p>
        </p:txBody>
      </p:sp>
    </p:spTree>
    <p:extLst>
      <p:ext uri="{BB962C8B-B14F-4D97-AF65-F5344CB8AC3E}">
        <p14:creationId xmlns:p14="http://schemas.microsoft.com/office/powerpoint/2010/main" val="40039321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modello di Klein: la misura dei segmenti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19019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Si presentò il problema di definire la distanza che, tra l'altro, renda le rette infinitamente lunghe. Questa definizione richiede l'uso dei logaritmi e si dà nel seguente modo</a:t>
            </a:r>
            <a:r>
              <a:rPr lang="it-IT" dirty="0" smtClean="0"/>
              <a:t>: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95536" y="3356992"/>
            <a:ext cx="5184576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700" dirty="0" smtClean="0"/>
              <a:t>Considerato </a:t>
            </a:r>
            <a:r>
              <a:rPr lang="it-IT" sz="2700" dirty="0"/>
              <a:t>il segmento AB, lo si prolunga (in una retta) fino ad incontrare in M ed N la circonferenza limite del nostro piano di Klein. Si pone </a:t>
            </a:r>
            <a:r>
              <a:rPr lang="it-IT" sz="2700" dirty="0" smtClean="0"/>
              <a:t>poi: </a:t>
            </a:r>
            <a:endParaRPr lang="it-IT" sz="2700" dirty="0"/>
          </a:p>
          <a:p>
            <a:endParaRPr lang="it-I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523"/>
          <a:stretch/>
        </p:blipFill>
        <p:spPr bwMode="auto">
          <a:xfrm>
            <a:off x="1484456" y="5584202"/>
            <a:ext cx="2943528" cy="581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114" y="3413675"/>
            <a:ext cx="3185641" cy="2823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57753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modello di Klein: la misura dei segmenti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5206352" cy="1973960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 smtClean="0"/>
              <a:t>Casi limite:</a:t>
            </a:r>
          </a:p>
          <a:p>
            <a:pPr algn="just"/>
            <a:r>
              <a:rPr lang="it-IT" dirty="0" smtClean="0"/>
              <a:t>Se A e B coincidono, la distanza è zero, infatti AM=BM e AN=BN, quindi:</a:t>
            </a:r>
          </a:p>
          <a:p>
            <a:pPr algn="just"/>
            <a:endParaRPr lang="it-IT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060848"/>
            <a:ext cx="2304256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28"/>
          <a:stretch/>
        </p:blipFill>
        <p:spPr bwMode="auto">
          <a:xfrm>
            <a:off x="539552" y="3356993"/>
            <a:ext cx="4824536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3275856" y="4466436"/>
            <a:ext cx="547260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algn="just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it-IT" sz="2700" dirty="0"/>
              <a:t>Se A coincide con M e B coincide con N, la distanza è infinita, infatti </a:t>
            </a:r>
            <a:r>
              <a:rPr lang="it-IT" sz="2700" dirty="0" smtClean="0"/>
              <a:t>AM=BN=0 </a:t>
            </a:r>
            <a:endParaRPr lang="it-IT" sz="2700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679" y="4293096"/>
            <a:ext cx="2174472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79" r="26635" b="-6762"/>
          <a:stretch/>
        </p:blipFill>
        <p:spPr bwMode="auto">
          <a:xfrm>
            <a:off x="3556000" y="5805264"/>
            <a:ext cx="4049486" cy="507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243" r="7982" b="-81317"/>
          <a:stretch/>
        </p:blipFill>
        <p:spPr bwMode="auto">
          <a:xfrm>
            <a:off x="7605486" y="5805264"/>
            <a:ext cx="312462" cy="861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44660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tà">
  <a:themeElements>
    <a:clrScheme name="Città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ttà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276</TotalTime>
  <Words>1060</Words>
  <Application>Microsoft Office PowerPoint</Application>
  <PresentationFormat>Presentazione su schermo (4:3)</PresentationFormat>
  <Paragraphs>77</Paragraphs>
  <Slides>19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Città</vt:lpstr>
      <vt:lpstr>Geometrie non euclidee: la geometria iperbolica</vt:lpstr>
      <vt:lpstr>Il V postulato di Euclide</vt:lpstr>
      <vt:lpstr>Le geometrie non euclidee</vt:lpstr>
      <vt:lpstr>Il modello di Klein</vt:lpstr>
      <vt:lpstr>Il modello di Klein: i termini primitivi</vt:lpstr>
      <vt:lpstr>Il modello di Klein: i termini primitivi</vt:lpstr>
      <vt:lpstr>Il modello di Klein: le caratteristiche</vt:lpstr>
      <vt:lpstr>Il modello di Klein: la misura dei segmenti</vt:lpstr>
      <vt:lpstr>Il modello di Klein: la misura dei segmenti</vt:lpstr>
      <vt:lpstr>Il modello di Klein: la misura degli angoli</vt:lpstr>
      <vt:lpstr>Il modello di Poincaré: i termini primitivi</vt:lpstr>
      <vt:lpstr>Il modello di Poincaré: i termini primitivi</vt:lpstr>
      <vt:lpstr>Il modello di Poincaré: le caratteristiche</vt:lpstr>
      <vt:lpstr>Il modello di Poincaré: le caratteristiche</vt:lpstr>
      <vt:lpstr>Il modello di Poincaré: la misura degli angoli</vt:lpstr>
      <vt:lpstr>Il modello di Poincaré: la misura degli angoli</vt:lpstr>
      <vt:lpstr>Il modello di Poincaré: la misura dei segmenti</vt:lpstr>
      <vt:lpstr>Il modello di Poincaré: la misura dei segmenti</vt:lpstr>
      <vt:lpstr>FONTI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Giometrie non euclidee: la geometria iperbolica</dc:title>
  <dc:creator>Matteo</dc:creator>
  <cp:lastModifiedBy>Matteo Flocco</cp:lastModifiedBy>
  <cp:revision>32</cp:revision>
  <dcterms:created xsi:type="dcterms:W3CDTF">2014-09-18T14:06:18Z</dcterms:created>
  <dcterms:modified xsi:type="dcterms:W3CDTF">2014-09-18T21:09:48Z</dcterms:modified>
</cp:coreProperties>
</file>